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71" r:id="rId2"/>
    <p:sldId id="2561" r:id="rId3"/>
    <p:sldId id="2562" r:id="rId4"/>
    <p:sldId id="2563" r:id="rId5"/>
    <p:sldId id="2564" r:id="rId6"/>
    <p:sldId id="2565" r:id="rId7"/>
    <p:sldId id="2566" r:id="rId8"/>
    <p:sldId id="2567" r:id="rId9"/>
    <p:sldId id="2582" r:id="rId10"/>
    <p:sldId id="2568" r:id="rId11"/>
    <p:sldId id="2569" r:id="rId12"/>
    <p:sldId id="2575" r:id="rId13"/>
    <p:sldId id="2581" r:id="rId14"/>
    <p:sldId id="2570" r:id="rId15"/>
    <p:sldId id="2577" r:id="rId16"/>
    <p:sldId id="2574" r:id="rId17"/>
    <p:sldId id="2576" r:id="rId18"/>
    <p:sldId id="2578" r:id="rId19"/>
    <p:sldId id="2580" r:id="rId20"/>
    <p:sldId id="2579" r:id="rId21"/>
    <p:sldId id="2584" r:id="rId22"/>
    <p:sldId id="2583" r:id="rId23"/>
    <p:sldId id="2585" r:id="rId24"/>
    <p:sldId id="2586" r:id="rId25"/>
    <p:sldId id="2587" r:id="rId26"/>
    <p:sldId id="2588" r:id="rId27"/>
    <p:sldId id="2572" r:id="rId28"/>
    <p:sldId id="257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Reforma Tributária – Validação da Operação Fiscal" id="{0AAD93B0-12A6-4590-A1DF-6E4CCDEAC83C}">
          <p14:sldIdLst>
            <p14:sldId id="2571"/>
            <p14:sldId id="2561"/>
          </p14:sldIdLst>
        </p14:section>
        <p14:section name="Contexto e Fundamentos da Reforma Tributária" id="{853BF1EB-E6BA-4499-918E-7B515FD6D90A}">
          <p14:sldIdLst>
            <p14:sldId id="2562"/>
            <p14:sldId id="2563"/>
            <p14:sldId id="2564"/>
          </p14:sldIdLst>
        </p14:section>
        <p14:section name="Bases de Cálculo e Conceitos Centrais do IBS e da CBS" id="{059E1562-CBE4-4BE0-845D-69BCC6A1054A}">
          <p14:sldIdLst>
            <p14:sldId id="2565"/>
            <p14:sldId id="2566"/>
            <p14:sldId id="2567"/>
            <p14:sldId id="2582"/>
          </p14:sldIdLst>
        </p14:section>
        <p14:section name="Configuração de Sistemas, Validação e Riscos Fiscais" id="{A2624B9B-D1A1-4809-AF97-51F274586E52}">
          <p14:sldIdLst>
            <p14:sldId id="2568"/>
            <p14:sldId id="2569"/>
            <p14:sldId id="2575"/>
            <p14:sldId id="2581"/>
            <p14:sldId id="2570"/>
            <p14:sldId id="2577"/>
            <p14:sldId id="2574"/>
            <p14:sldId id="2576"/>
            <p14:sldId id="2578"/>
            <p14:sldId id="2580"/>
            <p14:sldId id="2579"/>
            <p14:sldId id="2584"/>
            <p14:sldId id="2583"/>
            <p14:sldId id="2585"/>
            <p14:sldId id="2586"/>
            <p14:sldId id="2587"/>
            <p14:sldId id="2588"/>
            <p14:sldId id="2572"/>
            <p14:sldId id="257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3FAA72-5AE7-4BD3-9CB3-59F7838A6794}" type="datetimeFigureOut">
              <a:t>19/05/2026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2AB58-ABCC-42DF-9245-665E8D7FC644}" type="slidenum"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67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Vou contextualizar rapidamente os principais pontos da reforma e em seguida iremos direto para a parte prática de emissão e validação.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450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Contextualizar que será uma abordagem objetiva e prática, preparando para a demonstração real no sistema</a:t>
            </a:r>
            <a:r>
              <a:rPr lang="pt-BR" baseline="0" dirty="0" smtClean="0"/>
              <a:t> </a:t>
            </a:r>
            <a:r>
              <a:rPr lang="pt-BR" baseline="0" dirty="0" err="1" smtClean="0"/>
              <a:t>Tek</a:t>
            </a:r>
            <a:r>
              <a:rPr lang="pt-BR" baseline="0" dirty="0" smtClean="0"/>
              <a:t>-system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31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A reforma muda a lógica do cálculo. A nota fiscal passa a ser o ponto central de tudo — é dela que sai a apuração.</a:t>
            </a:r>
            <a:br>
              <a:rPr lang="pt-BR" dirty="0" smtClean="0"/>
            </a:br>
            <a:r>
              <a:rPr lang="pt-BR" dirty="0" smtClean="0"/>
              <a:t>O erro agora nasce na emissão e não apenas no cálculo posterior.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1387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A nota fiscal deixa de ser apenas um documento e passa a ser a base da apuração feita pelo próprio fisco. Ou seja, erro no XML = erro tributário.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4009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971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modelo antigo o valor total da NF geralmente coincide com base de tributos no novo modelo com as mudança prevista na LC 214/2025 isso deixa de ser regra. </a:t>
            </a:r>
          </a:p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reforma propõe múltiplas bases:</a:t>
            </a:r>
          </a:p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Valor da Operação Bruta</a:t>
            </a:r>
          </a:p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Valor oneroso da operação </a:t>
            </a:r>
          </a:p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Base específica para IBS e CBS</a:t>
            </a:r>
          </a:p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 muito importante um estudo correto da legislação a fim de evitar emissão XML incorreto. </a:t>
            </a:r>
            <a:b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=&gt;O principal ponto é esse: a base de cálculo não é mais automaticamente o valor total da nota.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1154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A lei começa com o valor cheio da operação e depois manda excluir alguns valores específicos.</a:t>
            </a:r>
          </a:p>
          <a:p>
            <a:r>
              <a:rPr lang="pt-BR" dirty="0" smtClean="0"/>
              <a:t>Na prática, vários valores devem ser retirados da base — principalmente no período de transição.</a:t>
            </a:r>
          </a:p>
          <a:p>
            <a:r>
              <a:rPr lang="pt-BR" dirty="0" smtClean="0"/>
              <a:t>A base do IBS e CBS é o valor já ajustado — chamado de valor oneroso. Esse conceito vai aparecer diretamente no XML.</a:t>
            </a:r>
          </a:p>
          <a:p>
            <a:r>
              <a:rPr lang="pt-BR" dirty="0" smtClean="0"/>
              <a:t>O sistema pega o valor total e exclui os tributos previstos — esse resultado é a base correta.</a:t>
            </a:r>
            <a:r>
              <a:rPr lang="en-US" dirty="0"/>
              <a:t>
---
Este </a:t>
            </a:r>
            <a:r>
              <a:rPr lang="en-US" dirty="0" err="1"/>
              <a:t>diapositivo</a:t>
            </a:r>
            <a:r>
              <a:rPr lang="en-US" dirty="0"/>
              <a:t> </a:t>
            </a:r>
            <a:r>
              <a:rPr lang="en-US" dirty="0" err="1"/>
              <a:t>referencia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do </a:t>
            </a:r>
            <a:r>
              <a:rPr lang="en-US" dirty="0" err="1"/>
              <a:t>seguinte</a:t>
            </a:r>
            <a:r>
              <a:rPr lang="en-US" dirty="0"/>
              <a:t> </a:t>
            </a:r>
            <a:r>
              <a:rPr lang="en-US" dirty="0" err="1"/>
              <a:t>ficheiro</a:t>
            </a:r>
            <a:r>
              <a:rPr lang="en-US" dirty="0"/>
              <a:t>: https://teksystemcombr-my.sharepoint.com/personal/danielsabino_teksystem_com_br/_layouts/15/Doc.aspx?sourcedoc=%7BE8039A61-2E09-4861-B1C0-7B28E9AE0B3F%7D&amp;file=Parte%202%20-%20Treinamento%20Reforma%20Tribut%C3%A1ria%20%E2%80%93%20Valida%C3%A7%C3%A3o%20Opera%C3%A7%C3%A3o%20Fiscal.docx&amp;action=default&amp;mobileredirect=true
A LC nº 214/2025 </a:t>
            </a:r>
            <a:r>
              <a:rPr lang="en-US" dirty="0" err="1"/>
              <a:t>estabelece</a:t>
            </a:r>
            <a:r>
              <a:rPr lang="en-US" dirty="0"/>
              <a:t>, de forma </a:t>
            </a:r>
            <a:r>
              <a:rPr lang="en-US" dirty="0" err="1"/>
              <a:t>expressa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série</a:t>
            </a:r>
            <a:r>
              <a:rPr lang="en-US" dirty="0"/>
              <a:t> de </a:t>
            </a:r>
            <a:r>
              <a:rPr lang="en-US" dirty="0" err="1"/>
              <a:t>exclusões</a:t>
            </a:r>
            <a:r>
              <a:rPr lang="en-US" dirty="0"/>
              <a:t> da base de cálculo do IBS e da CBS, </a:t>
            </a:r>
            <a:r>
              <a:rPr lang="en-US" dirty="0" err="1"/>
              <a:t>alterando</a:t>
            </a:r>
            <a:r>
              <a:rPr lang="en-US" dirty="0"/>
              <a:t> </a:t>
            </a:r>
            <a:r>
              <a:rPr lang="en-US" dirty="0" err="1"/>
              <a:t>completamente</a:t>
            </a:r>
            <a:r>
              <a:rPr lang="en-US" dirty="0"/>
              <a:t> a forma </a:t>
            </a:r>
            <a:r>
              <a:rPr lang="en-US" dirty="0" err="1"/>
              <a:t>como</a:t>
            </a:r>
            <a:r>
              <a:rPr lang="en-US" dirty="0"/>
              <a:t> o XML </a:t>
            </a:r>
            <a:r>
              <a:rPr lang="en-US" dirty="0" err="1"/>
              <a:t>deve</a:t>
            </a:r>
            <a:r>
              <a:rPr lang="en-US" dirty="0"/>
              <a:t> </a:t>
            </a:r>
            <a:r>
              <a:rPr lang="en-US" dirty="0" err="1"/>
              <a:t>ser</a:t>
            </a:r>
            <a:r>
              <a:rPr lang="en-US" dirty="0"/>
              <a:t> </a:t>
            </a:r>
            <a:r>
              <a:rPr lang="en-US" dirty="0" err="1"/>
              <a:t>interpretado</a:t>
            </a:r>
            <a:r>
              <a:rPr lang="en-US" dirty="0"/>
              <a:t> e </a:t>
            </a:r>
            <a:r>
              <a:rPr lang="en-US" dirty="0" err="1"/>
              <a:t>validado</a:t>
            </a:r>
            <a:r>
              <a:rPr lang="en-US" dirty="0"/>
              <a:t>. De </a:t>
            </a:r>
            <a:r>
              <a:rPr lang="en-US" dirty="0" err="1"/>
              <a:t>acordo</a:t>
            </a:r>
            <a:r>
              <a:rPr lang="en-US" dirty="0"/>
              <a:t> com o §2º do art. 12,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integram</a:t>
            </a:r>
            <a:r>
              <a:rPr lang="en-US" dirty="0"/>
              <a:t> a base </a:t>
            </a:r>
            <a:r>
              <a:rPr lang="en-US" dirty="0" err="1"/>
              <a:t>desses</a:t>
            </a:r>
            <a:r>
              <a:rPr lang="en-US" dirty="0"/>
              <a:t> </a:t>
            </a:r>
            <a:r>
              <a:rPr lang="en-US" dirty="0" err="1"/>
              <a:t>tributos</a:t>
            </a:r>
            <a:r>
              <a:rPr lang="en-US" dirty="0"/>
              <a:t> o </a:t>
            </a:r>
            <a:r>
              <a:rPr lang="en-US" dirty="0" err="1"/>
              <a:t>próprio</a:t>
            </a:r>
            <a:r>
              <a:rPr lang="en-US" dirty="0"/>
              <a:t> IBS e a </a:t>
            </a:r>
            <a:r>
              <a:rPr lang="en-US" dirty="0" err="1"/>
              <a:t>própria</a:t>
            </a:r>
            <a:r>
              <a:rPr lang="en-US" dirty="0"/>
              <a:t> CBS, o IPI,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descontos</a:t>
            </a:r>
            <a:r>
              <a:rPr lang="en-US" dirty="0"/>
              <a:t> </a:t>
            </a:r>
            <a:r>
              <a:rPr lang="en-US" dirty="0" err="1"/>
              <a:t>incondicionais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valores</a:t>
            </a:r>
            <a:r>
              <a:rPr lang="en-US" dirty="0"/>
              <a:t> </a:t>
            </a:r>
            <a:r>
              <a:rPr lang="en-US" dirty="0" err="1"/>
              <a:t>pagos</a:t>
            </a:r>
            <a:r>
              <a:rPr lang="en-US" dirty="0"/>
              <a:t> por </a:t>
            </a:r>
            <a:r>
              <a:rPr lang="en-US" dirty="0" err="1"/>
              <a:t>conta</a:t>
            </a:r>
            <a:r>
              <a:rPr lang="en-US" dirty="0"/>
              <a:t> e </a:t>
            </a:r>
            <a:r>
              <a:rPr lang="en-US" dirty="0" err="1"/>
              <a:t>ordem</a:t>
            </a:r>
            <a:r>
              <a:rPr lang="en-US" dirty="0"/>
              <a:t> de </a:t>
            </a:r>
            <a:r>
              <a:rPr lang="en-US" dirty="0" err="1"/>
              <a:t>terceiros</a:t>
            </a:r>
            <a:r>
              <a:rPr lang="en-US" dirty="0"/>
              <a:t>, </a:t>
            </a:r>
            <a:r>
              <a:rPr lang="en-US" dirty="0" err="1"/>
              <a:t>desde</a:t>
            </a:r>
            <a:r>
              <a:rPr lang="en-US" dirty="0"/>
              <a:t> </a:t>
            </a:r>
            <a:r>
              <a:rPr lang="en-US" dirty="0" err="1"/>
              <a:t>que</a:t>
            </a:r>
            <a:r>
              <a:rPr lang="en-US" dirty="0"/>
              <a:t> </a:t>
            </a:r>
            <a:r>
              <a:rPr lang="en-US" dirty="0" err="1"/>
              <a:t>devidamente</a:t>
            </a:r>
            <a:r>
              <a:rPr lang="en-US" dirty="0"/>
              <a:t> </a:t>
            </a:r>
            <a:r>
              <a:rPr lang="en-US" dirty="0" err="1"/>
              <a:t>documentados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nome</a:t>
            </a:r>
            <a:r>
              <a:rPr lang="en-US" dirty="0"/>
              <a:t> do </a:t>
            </a:r>
            <a:r>
              <a:rPr lang="en-US" dirty="0" err="1"/>
              <a:t>terceiro</a:t>
            </a:r>
            <a:r>
              <a:rPr lang="en-US" dirty="0"/>
              <a:t>. </a:t>
            </a:r>
            <a:r>
              <a:rPr lang="en-US" dirty="0" err="1"/>
              <a:t>Além</a:t>
            </a:r>
            <a:r>
              <a:rPr lang="en-US" dirty="0"/>
              <a:t> </a:t>
            </a:r>
            <a:r>
              <a:rPr lang="en-US" dirty="0" err="1"/>
              <a:t>dessas</a:t>
            </a:r>
            <a:r>
              <a:rPr lang="en-US" dirty="0"/>
              <a:t> </a:t>
            </a:r>
            <a:r>
              <a:rPr lang="en-US" dirty="0" err="1"/>
              <a:t>exclusões</a:t>
            </a:r>
            <a:r>
              <a:rPr lang="en-US" dirty="0"/>
              <a:t> </a:t>
            </a:r>
            <a:r>
              <a:rPr lang="en-US" dirty="0" err="1"/>
              <a:t>permanentes</a:t>
            </a:r>
            <a:r>
              <a:rPr lang="en-US" dirty="0"/>
              <a:t>, a </a:t>
            </a:r>
            <a:r>
              <a:rPr lang="en-US" dirty="0" err="1"/>
              <a:t>legislação</a:t>
            </a:r>
            <a:r>
              <a:rPr lang="en-US" dirty="0"/>
              <a:t> </a:t>
            </a:r>
            <a:r>
              <a:rPr lang="en-US" dirty="0" err="1"/>
              <a:t>prevê</a:t>
            </a:r>
            <a:r>
              <a:rPr lang="en-US" dirty="0"/>
              <a:t> </a:t>
            </a:r>
            <a:r>
              <a:rPr lang="en-US" dirty="0" err="1"/>
              <a:t>regras</a:t>
            </a:r>
            <a:r>
              <a:rPr lang="en-US" dirty="0"/>
              <a:t> </a:t>
            </a:r>
            <a:r>
              <a:rPr lang="en-US" dirty="0" err="1"/>
              <a:t>específicas</a:t>
            </a:r>
            <a:r>
              <a:rPr lang="en-US" dirty="0"/>
              <a:t> para o </a:t>
            </a:r>
            <a:r>
              <a:rPr lang="en-US" dirty="0" err="1"/>
              <a:t>período</a:t>
            </a:r>
            <a:r>
              <a:rPr lang="en-US" dirty="0"/>
              <a:t> de </a:t>
            </a:r>
            <a:r>
              <a:rPr lang="en-US" dirty="0" err="1"/>
              <a:t>transição</a:t>
            </a:r>
            <a:r>
              <a:rPr lang="en-US" dirty="0"/>
              <a:t>, </a:t>
            </a:r>
            <a:r>
              <a:rPr lang="en-US" dirty="0" err="1"/>
              <a:t>que</a:t>
            </a:r>
            <a:r>
              <a:rPr lang="en-US" dirty="0"/>
              <a:t> se </a:t>
            </a:r>
            <a:r>
              <a:rPr lang="en-US" dirty="0" err="1"/>
              <a:t>estende</a:t>
            </a:r>
            <a:r>
              <a:rPr lang="en-US" dirty="0"/>
              <a:t> de 2026 a 2032. Durante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intervalo</a:t>
            </a:r>
            <a:r>
              <a:rPr lang="en-US" dirty="0"/>
              <a:t>,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ser</a:t>
            </a:r>
            <a:r>
              <a:rPr lang="en-US" dirty="0"/>
              <a:t> </a:t>
            </a:r>
            <a:r>
              <a:rPr lang="en-US" dirty="0" err="1"/>
              <a:t>excluídos</a:t>
            </a:r>
            <a:r>
              <a:rPr lang="en-US" dirty="0"/>
              <a:t> da base de cálculo do IBS e da CBS </a:t>
            </a:r>
            <a:r>
              <a:rPr lang="en-US" dirty="0" err="1"/>
              <a:t>tributos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ICMS, ISS, PIS/</a:t>
            </a:r>
            <a:r>
              <a:rPr lang="en-US" dirty="0" err="1"/>
              <a:t>Pasep</a:t>
            </a:r>
            <a:r>
              <a:rPr lang="en-US" dirty="0"/>
              <a:t> e </a:t>
            </a:r>
            <a:r>
              <a:rPr lang="en-US" dirty="0" err="1"/>
              <a:t>Cofins</a:t>
            </a:r>
            <a:r>
              <a:rPr lang="en-US" dirty="0"/>
              <a:t>, </a:t>
            </a:r>
            <a:r>
              <a:rPr lang="en-US" dirty="0" err="1"/>
              <a:t>ainda</a:t>
            </a:r>
            <a:r>
              <a:rPr lang="en-US" dirty="0"/>
              <a:t> </a:t>
            </a:r>
            <a:r>
              <a:rPr lang="en-US" dirty="0" err="1"/>
              <a:t>que</a:t>
            </a:r>
            <a:r>
              <a:rPr lang="en-US" dirty="0"/>
              <a:t> </a:t>
            </a:r>
            <a:r>
              <a:rPr lang="en-US" dirty="0" err="1"/>
              <a:t>esses</a:t>
            </a:r>
            <a:r>
              <a:rPr lang="en-US" dirty="0"/>
              <a:t> </a:t>
            </a:r>
            <a:r>
              <a:rPr lang="en-US" dirty="0" err="1"/>
              <a:t>valores</a:t>
            </a:r>
            <a:r>
              <a:rPr lang="en-US" dirty="0"/>
              <a:t> </a:t>
            </a:r>
            <a:r>
              <a:rPr lang="en-US" dirty="0" err="1"/>
              <a:t>integrem</a:t>
            </a:r>
            <a:r>
              <a:rPr lang="en-US" dirty="0"/>
              <a:t> o valor da </a:t>
            </a:r>
            <a:r>
              <a:rPr lang="en-US" dirty="0" err="1"/>
              <a:t>operação</a:t>
            </a:r>
            <a:r>
              <a:rPr lang="en-US" dirty="0"/>
              <a:t> </a:t>
            </a:r>
            <a:r>
              <a:rPr lang="en-US" dirty="0" err="1"/>
              <a:t>bruta</a:t>
            </a:r>
            <a:r>
              <a:rPr lang="en-US" dirty="0"/>
              <a:t>. Na </a:t>
            </a:r>
            <a:r>
              <a:rPr lang="en-US" dirty="0" err="1"/>
              <a:t>prática</a:t>
            </a:r>
            <a:r>
              <a:rPr lang="en-US" dirty="0"/>
              <a:t>, </a:t>
            </a:r>
            <a:r>
              <a:rPr lang="en-US" dirty="0" err="1"/>
              <a:t>isso</a:t>
            </a:r>
            <a:r>
              <a:rPr lang="en-US" dirty="0"/>
              <a:t> </a:t>
            </a:r>
            <a:r>
              <a:rPr lang="en-US" dirty="0" err="1"/>
              <a:t>significa</a:t>
            </a:r>
            <a:r>
              <a:rPr lang="en-US" dirty="0"/>
              <a:t> </a:t>
            </a:r>
            <a:r>
              <a:rPr lang="en-US" dirty="0" err="1"/>
              <a:t>que</a:t>
            </a:r>
            <a:r>
              <a:rPr lang="en-US" dirty="0"/>
              <a:t> o valor total da nota fiscal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representa</a:t>
            </a:r>
            <a:r>
              <a:rPr lang="en-US" dirty="0"/>
              <a:t>, </a:t>
            </a:r>
            <a:r>
              <a:rPr lang="en-US" dirty="0" err="1"/>
              <a:t>necessariamente</a:t>
            </a:r>
            <a:r>
              <a:rPr lang="en-US" dirty="0"/>
              <a:t>, a base </a:t>
            </a:r>
            <a:r>
              <a:rPr lang="en-US" dirty="0" err="1"/>
              <a:t>tributável</a:t>
            </a:r>
            <a:r>
              <a:rPr lang="en-US" dirty="0"/>
              <a:t> do IBS e da CBS. </a:t>
            </a:r>
            <a:r>
              <a:rPr lang="en-US" dirty="0" err="1"/>
              <a:t>Essa</a:t>
            </a:r>
            <a:r>
              <a:rPr lang="en-US" dirty="0"/>
              <a:t> </a:t>
            </a:r>
            <a:r>
              <a:rPr lang="en-US" dirty="0" err="1"/>
              <a:t>mudança</a:t>
            </a:r>
            <a:r>
              <a:rPr lang="en-US" dirty="0"/>
              <a:t> tem </a:t>
            </a:r>
            <a:r>
              <a:rPr lang="en-US" dirty="0" err="1"/>
              <a:t>impactos</a:t>
            </a:r>
            <a:r>
              <a:rPr lang="en-US" dirty="0"/>
              <a:t> </a:t>
            </a:r>
            <a:r>
              <a:rPr lang="en-US" dirty="0" err="1"/>
              <a:t>diretos</a:t>
            </a:r>
            <a:r>
              <a:rPr lang="en-US" dirty="0"/>
              <a:t> na </a:t>
            </a:r>
            <a:r>
              <a:rPr lang="en-US" dirty="0" err="1"/>
              <a:t>configuração</a:t>
            </a:r>
            <a:r>
              <a:rPr lang="en-US" dirty="0"/>
              <a:t> dos </a:t>
            </a:r>
            <a:r>
              <a:rPr lang="en-US" dirty="0" err="1"/>
              <a:t>sistemas</a:t>
            </a:r>
            <a:r>
              <a:rPr lang="en-US" dirty="0"/>
              <a:t>, na </a:t>
            </a:r>
            <a:r>
              <a:rPr lang="en-US" dirty="0" err="1"/>
              <a:t>validação</a:t>
            </a:r>
            <a:r>
              <a:rPr lang="en-US" dirty="0"/>
              <a:t> das </a:t>
            </a:r>
            <a:r>
              <a:rPr lang="en-US" dirty="0" err="1"/>
              <a:t>regras</a:t>
            </a:r>
            <a:r>
              <a:rPr lang="en-US" dirty="0"/>
              <a:t> </a:t>
            </a:r>
            <a:r>
              <a:rPr lang="en-US" dirty="0" err="1"/>
              <a:t>fiscais</a:t>
            </a:r>
            <a:r>
              <a:rPr lang="en-US" dirty="0"/>
              <a:t> e na </a:t>
            </a:r>
            <a:r>
              <a:rPr lang="en-US" dirty="0" err="1"/>
              <a:t>análise</a:t>
            </a:r>
            <a:r>
              <a:rPr lang="en-US" dirty="0"/>
              <a:t> dos </a:t>
            </a:r>
            <a:r>
              <a:rPr lang="en-US" dirty="0" err="1"/>
              <a:t>documentos</a:t>
            </a:r>
            <a:r>
              <a:rPr lang="en-US" dirty="0"/>
              <a:t> </a:t>
            </a:r>
            <a:r>
              <a:rPr lang="en-US" dirty="0" err="1"/>
              <a:t>emitidos</a:t>
            </a:r>
            <a:r>
              <a:rPr lang="en-US" dirty="0"/>
              <a:t>. Um </a:t>
            </a:r>
            <a:r>
              <a:rPr lang="en-US" dirty="0" err="1"/>
              <a:t>erro</a:t>
            </a:r>
            <a:r>
              <a:rPr lang="en-US" dirty="0"/>
              <a:t> </a:t>
            </a:r>
            <a:r>
              <a:rPr lang="en-US" dirty="0" err="1"/>
              <a:t>comum</a:t>
            </a:r>
            <a:r>
              <a:rPr lang="en-US" dirty="0"/>
              <a:t> </a:t>
            </a:r>
            <a:r>
              <a:rPr lang="en-US" dirty="0" err="1"/>
              <a:t>será</a:t>
            </a:r>
            <a:r>
              <a:rPr lang="en-US" dirty="0"/>
              <a:t> </a:t>
            </a:r>
            <a:r>
              <a:rPr lang="en-US" dirty="0" err="1"/>
              <a:t>assumir</a:t>
            </a:r>
            <a:r>
              <a:rPr lang="en-US" dirty="0"/>
              <a:t> </a:t>
            </a:r>
            <a:r>
              <a:rPr lang="en-US" dirty="0" err="1"/>
              <a:t>automaticamente</a:t>
            </a:r>
            <a:r>
              <a:rPr lang="en-US" dirty="0"/>
              <a:t> </a:t>
            </a:r>
            <a:r>
              <a:rPr lang="en-US" dirty="0" err="1"/>
              <a:t>que</a:t>
            </a:r>
            <a:r>
              <a:rPr lang="en-US" dirty="0"/>
              <a:t> a base </a:t>
            </a:r>
            <a:r>
              <a:rPr lang="en-US" dirty="0" err="1"/>
              <a:t>corresponde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total da NF, o </a:t>
            </a:r>
            <a:r>
              <a:rPr lang="en-US" dirty="0" err="1"/>
              <a:t>que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recolhimentos</a:t>
            </a:r>
            <a:r>
              <a:rPr lang="en-US" dirty="0"/>
              <a:t> </a:t>
            </a:r>
            <a:r>
              <a:rPr lang="en-US" dirty="0" err="1"/>
              <a:t>indevidos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insuficientes</a:t>
            </a:r>
            <a:r>
              <a:rPr lang="en-US" dirty="0"/>
              <a:t>. Por </a:t>
            </a:r>
            <a:r>
              <a:rPr lang="en-US" dirty="0" err="1"/>
              <a:t>isso</a:t>
            </a:r>
            <a:r>
              <a:rPr lang="en-US" dirty="0"/>
              <a:t>, a </a:t>
            </a:r>
            <a:r>
              <a:rPr lang="en-US" dirty="0" err="1"/>
              <a:t>correta</a:t>
            </a:r>
            <a:r>
              <a:rPr lang="en-US" dirty="0"/>
              <a:t> </a:t>
            </a:r>
            <a:r>
              <a:rPr lang="en-US" dirty="0" err="1"/>
              <a:t>identificação</a:t>
            </a:r>
            <a:r>
              <a:rPr lang="en-US" dirty="0"/>
              <a:t> e </a:t>
            </a:r>
            <a:r>
              <a:rPr lang="en-US" dirty="0" err="1"/>
              <a:t>segregação</a:t>
            </a:r>
            <a:r>
              <a:rPr lang="en-US" dirty="0"/>
              <a:t> </a:t>
            </a:r>
            <a:r>
              <a:rPr lang="en-US" dirty="0" err="1"/>
              <a:t>desses</a:t>
            </a:r>
            <a:r>
              <a:rPr lang="en-US" dirty="0"/>
              <a:t> </a:t>
            </a:r>
            <a:r>
              <a:rPr lang="en-US" dirty="0" err="1"/>
              <a:t>valores</a:t>
            </a:r>
            <a:r>
              <a:rPr lang="en-US" dirty="0"/>
              <a:t> no XML é fundamental para </a:t>
            </a:r>
            <a:r>
              <a:rPr lang="en-US" dirty="0" err="1"/>
              <a:t>garantir</a:t>
            </a:r>
            <a:r>
              <a:rPr lang="en-US" dirty="0"/>
              <a:t> </a:t>
            </a:r>
            <a:r>
              <a:rPr lang="en-US" dirty="0" err="1"/>
              <a:t>conformidade</a:t>
            </a:r>
            <a:r>
              <a:rPr lang="en-US" dirty="0"/>
              <a:t> fiscal e </a:t>
            </a:r>
            <a:r>
              <a:rPr lang="en-US" dirty="0" err="1"/>
              <a:t>evitar</a:t>
            </a:r>
            <a:r>
              <a:rPr lang="en-US" dirty="0"/>
              <a:t> </a:t>
            </a:r>
            <a:r>
              <a:rPr lang="en-US" dirty="0" err="1"/>
              <a:t>riscos</a:t>
            </a:r>
            <a:r>
              <a:rPr lang="en-US" dirty="0"/>
              <a:t> </a:t>
            </a:r>
            <a:r>
              <a:rPr lang="en-US" dirty="0" err="1"/>
              <a:t>futuros</a:t>
            </a:r>
            <a:r>
              <a:rPr lang="en-US" dirty="0"/>
              <a:t>.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8687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098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Precisamos entender que </a:t>
            </a:r>
            <a:r>
              <a:rPr lang="pt-B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Nota validada com sucesso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uma emissão de documento não quer dizer muitas coisas isso significa apenas que existe uma estrutura mínima e que conseguimos trazer ela para dentro do documento fiscal emitido mais isso não quer dizer que tivemos uma emissão correta podendo até gerar fiscalização posterior devido algum problema no documento.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4032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sistema é uma ferramenta utilizada para emissão correta da nota fiscal e geração do XML porém a empresa precisa fazer um estudo técnico da legislação para realizar configuração correta.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7183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sistema é uma ferramenta utilizada para emissão correta da nota fiscal e geração do XML porém a empresa precisa fazer um estudo técnico da legislação para realizar configuração correta.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0233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O maior problema hoje não é a regra — é o sistema mal parametrizado.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202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O maior problema hoje não é a regra — é o sistema mal parametrizado.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3094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sistema é uma ferramenta utilizada para emissão correta da nota fiscal e geração do XML porém a empresa precisa fazer um estudo técnico da legislação para realizar configuração correta.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9227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Precisamos entender que </a:t>
            </a:r>
            <a:r>
              <a:rPr lang="pt-B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Nota validada com sucesso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uma emissão de documento não quer dizer muitas coisas isso significa apenas que existe uma estrutura mínima e que conseguimos trazer ela para dentro do documento fiscal emitido mais isso não quer dizer que tivemos uma emissão correta podendo até gerar fiscalização posterior devido algum problema no documento.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9937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O maior problema hoje não é a regra — é o sistema mal parametrizado.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2509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O maior problema hoje não é a regra — é o sistema mal parametrizado.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23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O maior problema hoje não é a regra — é o sistema mal parametrizado.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4322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Precisamos entender que </a:t>
            </a:r>
            <a:r>
              <a:rPr lang="pt-B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Nota validada com sucesso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uma emissão de documento não quer dizer muitas coisas isso significa apenas que existe uma estrutura mínima e que conseguimos trazer ela para dentro do documento fiscal emitido mais isso não quer dizer que tivemos uma emissão correta podendo até gerar fiscalização posterior devido algum problema no documento.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1076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“A Reforma Tributária aumenta o nível de detalhamento das configurações fiscais, exigindo não apenas a classificação da operação (CST), mas também o vínculo explícito dos tributos (IBS e CBS).”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6319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3173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“A Reforma Tributária aumenta o nível de detalhamento das configurações fiscais, exigindo não apenas a classificação da operação (CST), mas também o vínculo explícito dos tributos (IBS e CBS).”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3098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7891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4120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99771C-5A0B-4F1A-A2C0-09B98CD4976B}" type="slidenum"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851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ítul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7005" y="1016955"/>
            <a:ext cx="9140954" cy="33465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7200" cap="all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pt-BR"/>
              <a:t>Clique para editar o estilo de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62963" y="4869030"/>
            <a:ext cx="7152030" cy="9872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000" b="1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 para editar o estilo de subtítulo Mestre</a:t>
            </a:r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92240"/>
            <a:ext cx="8582023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41" y="6477000"/>
            <a:ext cx="1885955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8" y="6492240"/>
            <a:ext cx="657221" cy="36576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6631FF2A-9DA0-DC5C-0C53-91FDE15093DD}"/>
              </a:ext>
            </a:extLst>
          </p:cNvPr>
          <p:cNvSpPr/>
          <p:nvPr userDrawn="1"/>
        </p:nvSpPr>
        <p:spPr>
          <a:xfrm>
            <a:off x="9110040" y="6155911"/>
            <a:ext cx="3081959" cy="640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BCA4208E-B529-0934-86E0-24278D43C68A}"/>
              </a:ext>
            </a:extLst>
          </p:cNvPr>
          <p:cNvSpPr/>
          <p:nvPr userDrawn="1"/>
        </p:nvSpPr>
        <p:spPr>
          <a:xfrm>
            <a:off x="3467745" y="6155911"/>
            <a:ext cx="5642289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9455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údo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11125201" cy="746759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3600"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398" y="1748474"/>
            <a:ext cx="11125202" cy="4728524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E5526932-58BC-3B05-A619-8FE2BA7973DD}"/>
              </a:ext>
            </a:extLst>
          </p:cNvPr>
          <p:cNvSpPr/>
          <p:nvPr userDrawn="1"/>
        </p:nvSpPr>
        <p:spPr>
          <a:xfrm>
            <a:off x="634030" y="565606"/>
            <a:ext cx="11557968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xmlns="" id="{E4751EC6-9764-CDDF-E8BC-793AD483E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8" name="Espaço Reservado para Data 7">
            <a:extLst>
              <a:ext uri="{FF2B5EF4-FFF2-40B4-BE49-F238E27FC236}">
                <a16:creationId xmlns:a16="http://schemas.microsoft.com/office/drawing/2014/main" xmlns="" id="{DA395EC9-5212-9F09-E9FA-0AB62AFB6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xmlns="" id="{286E48EB-E81D-8C6A-DBE6-738017E5A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11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399" y="1016955"/>
            <a:ext cx="10081590" cy="410781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7200" cap="all" baseline="0" dirty="0"/>
            </a:lvl1pPr>
          </a:lstStyle>
          <a:p>
            <a:pPr lvl="0" rtl="0"/>
            <a:r>
              <a:rPr lang="pt-BR"/>
              <a:t>Clique para editar o estilo de título Mestre</a:t>
            </a:r>
          </a:p>
        </p:txBody>
      </p:sp>
      <p:sp>
        <p:nvSpPr>
          <p:cNvPr id="7" name="Subtítulo 2">
            <a:extLst>
              <a:ext uri="{FF2B5EF4-FFF2-40B4-BE49-F238E27FC236}">
                <a16:creationId xmlns:a16="http://schemas.microsoft.com/office/drawing/2014/main" xmlns="" id="{2930CEB7-507A-2133-3BE2-B0991FE7D4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5512106"/>
            <a:ext cx="8077200" cy="7995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000" b="1" i="0" dirty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 para editar o estilo de subtítulo Mestre</a:t>
            </a:r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92241"/>
            <a:ext cx="8582024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8" y="6492240"/>
            <a:ext cx="1885950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9" y="6492241"/>
            <a:ext cx="657222" cy="365760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xmlns="" id="{53165057-EFFF-A71A-8F8B-BE52F9862DDA}"/>
              </a:ext>
            </a:extLst>
          </p:cNvPr>
          <p:cNvSpPr/>
          <p:nvPr userDrawn="1"/>
        </p:nvSpPr>
        <p:spPr>
          <a:xfrm>
            <a:off x="634030" y="565606"/>
            <a:ext cx="1155797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0210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3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>
            <a:extLst>
              <a:ext uri="{FF2B5EF4-FFF2-40B4-BE49-F238E27FC236}">
                <a16:creationId xmlns:a16="http://schemas.microsoft.com/office/drawing/2014/main" xmlns="" id="{0D84BC10-B3F5-D240-EE9E-FD483EA0C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963" y="2971799"/>
            <a:ext cx="8229600" cy="3414423"/>
          </a:xfrm>
        </p:spPr>
        <p:txBody>
          <a:bodyPr rtlCol="0" anchor="b">
            <a:normAutofit/>
          </a:bodyPr>
          <a:lstStyle>
            <a:lvl1pPr>
              <a:defRPr sz="7200"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12" name="Subtítulo 2">
            <a:extLst>
              <a:ext uri="{FF2B5EF4-FFF2-40B4-BE49-F238E27FC236}">
                <a16:creationId xmlns:a16="http://schemas.microsoft.com/office/drawing/2014/main" xmlns="" id="{6DDFAAAD-A24C-B422-BCF6-2575C836C4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1016955"/>
            <a:ext cx="7924797" cy="112871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2000" b="1" i="0" dirty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 para editar o estilo de subtítulo Mestre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77000"/>
            <a:ext cx="8576636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25" y="6476999"/>
            <a:ext cx="1885957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77000"/>
            <a:ext cx="657226" cy="381001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7D5DF1A9-E718-252B-7EF1-E97806A4003A}"/>
              </a:ext>
            </a:extLst>
          </p:cNvPr>
          <p:cNvSpPr/>
          <p:nvPr userDrawn="1"/>
        </p:nvSpPr>
        <p:spPr>
          <a:xfrm>
            <a:off x="634034" y="568300"/>
            <a:ext cx="11557965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3547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 com Imag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4572000"/>
            <a:ext cx="11125201" cy="111252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7200" cap="all" baseline="0" dirty="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pt-BR"/>
              <a:t>Clique para editar o estilo de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5715000"/>
            <a:ext cx="11125201" cy="533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2000" b="1" i="0" dirty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 para editar o estilo de subtítulo Mestre</a:t>
            </a:r>
            <a:endParaRPr lang="en-US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xmlns="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3981764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 t="-419" b="-419"/>
            </a:stretch>
          </a:blipFill>
        </p:spPr>
        <p:txBody>
          <a:bodyPr rtlCol="0"/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xmlns="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xmlns="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9110036" y="6476999"/>
            <a:ext cx="1880548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9" name="Espaço Reservado para o Número do Slide 8">
            <a:extLst>
              <a:ext uri="{FF2B5EF4-FFF2-40B4-BE49-F238E27FC236}">
                <a16:creationId xmlns:a16="http://schemas.microsoft.com/office/drawing/2014/main" xmlns="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0995976" y="6477000"/>
            <a:ext cx="662624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4423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com Imagem 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tângulo 66">
            <a:extLst>
              <a:ext uri="{FF2B5EF4-FFF2-40B4-BE49-F238E27FC236}">
                <a16:creationId xmlns:a16="http://schemas.microsoft.com/office/drawing/2014/main" xmlns="" id="{9C059A73-AC6C-7029-5CFB-0E0B30AD317B}"/>
              </a:ext>
            </a:extLst>
          </p:cNvPr>
          <p:cNvSpPr/>
          <p:nvPr/>
        </p:nvSpPr>
        <p:spPr>
          <a:xfrm>
            <a:off x="6843095" y="0"/>
            <a:ext cx="534890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24093" y="1016955"/>
            <a:ext cx="4434507" cy="37268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5000" cap="all" baseline="0" dirty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/>
              <a:t>Clique para editar o estilo de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31247" y="5157623"/>
            <a:ext cx="4434506" cy="109077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000" b="1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 para editar o estilo de subtítulo Mestre</a:t>
            </a:r>
            <a:endParaRPr lang="en-US"/>
          </a:p>
        </p:txBody>
      </p:sp>
      <p:sp>
        <p:nvSpPr>
          <p:cNvPr id="8" name="Espaço Reservado para Imagem 7">
            <a:extLst>
              <a:ext uri="{FF2B5EF4-FFF2-40B4-BE49-F238E27FC236}">
                <a16:creationId xmlns:a16="http://schemas.microsoft.com/office/drawing/2014/main" xmlns="" id="{46973B1C-74EE-7F51-CF89-E132D793F5B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6843095" cy="6858000"/>
          </a:xfrm>
          <a:custGeom>
            <a:avLst/>
            <a:gdLst>
              <a:gd name="connsiteX0" fmla="*/ 0 w 6843095"/>
              <a:gd name="connsiteY0" fmla="*/ 629614 h 6858000"/>
              <a:gd name="connsiteX1" fmla="*/ 6843095 w 6843095"/>
              <a:gd name="connsiteY1" fmla="*/ 629614 h 6858000"/>
              <a:gd name="connsiteX2" fmla="*/ 6843095 w 6843095"/>
              <a:gd name="connsiteY2" fmla="*/ 6858000 h 6858000"/>
              <a:gd name="connsiteX3" fmla="*/ 0 w 6843095"/>
              <a:gd name="connsiteY3" fmla="*/ 6858000 h 6858000"/>
              <a:gd name="connsiteX4" fmla="*/ 0 w 6843095"/>
              <a:gd name="connsiteY4" fmla="*/ 0 h 6858000"/>
              <a:gd name="connsiteX5" fmla="*/ 6843095 w 6843095"/>
              <a:gd name="connsiteY5" fmla="*/ 0 h 6858000"/>
              <a:gd name="connsiteX6" fmla="*/ 6843095 w 6843095"/>
              <a:gd name="connsiteY6" fmla="*/ 565606 h 6858000"/>
              <a:gd name="connsiteX7" fmla="*/ 0 w 6843095"/>
              <a:gd name="connsiteY7" fmla="*/ 56560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43095" h="6858000">
                <a:moveTo>
                  <a:pt x="0" y="629614"/>
                </a:moveTo>
                <a:lnTo>
                  <a:pt x="6843095" y="629614"/>
                </a:lnTo>
                <a:lnTo>
                  <a:pt x="6843095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6843095" y="0"/>
                </a:lnTo>
                <a:lnTo>
                  <a:pt x="6843095" y="565606"/>
                </a:lnTo>
                <a:lnTo>
                  <a:pt x="0" y="565606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rtlCol="0">
            <a:noAutofit/>
          </a:bodyPr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24093" y="6477000"/>
            <a:ext cx="2828917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398" y="6477000"/>
            <a:ext cx="937594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92876"/>
            <a:ext cx="657226" cy="36512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8" name="Retângulo 37">
            <a:extLst>
              <a:ext uri="{FF2B5EF4-FFF2-40B4-BE49-F238E27FC236}">
                <a16:creationId xmlns:a16="http://schemas.microsoft.com/office/drawing/2014/main" xmlns="" id="{632554D8-9DAA-D834-ABC8-240BBF9CA28F}"/>
              </a:ext>
            </a:extLst>
          </p:cNvPr>
          <p:cNvSpPr/>
          <p:nvPr/>
        </p:nvSpPr>
        <p:spPr>
          <a:xfrm>
            <a:off x="6843096" y="565606"/>
            <a:ext cx="4811394" cy="640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33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com Imagem 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86071" y="1016955"/>
            <a:ext cx="3872530" cy="37268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000" cap="all" baseline="0" dirty="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pt-BR"/>
              <a:t>Clique para editar o estilo de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6071" y="5134926"/>
            <a:ext cx="3868420" cy="11134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000" b="1" i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 para editar o estilo de subtítulo Mestre</a:t>
            </a:r>
            <a:endParaRPr lang="en-US"/>
          </a:p>
        </p:txBody>
      </p:sp>
      <p:sp>
        <p:nvSpPr>
          <p:cNvPr id="10" name="Espaço Reservado para Imagem 9">
            <a:extLst>
              <a:ext uri="{FF2B5EF4-FFF2-40B4-BE49-F238E27FC236}">
                <a16:creationId xmlns:a16="http://schemas.microsoft.com/office/drawing/2014/main" xmlns="" id="{77BE7EAD-CCCA-EA7C-0263-265AA3E43C5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7224095" cy="6858000"/>
          </a:xfrm>
          <a:custGeom>
            <a:avLst/>
            <a:gdLst>
              <a:gd name="connsiteX0" fmla="*/ 0 w 7224095"/>
              <a:gd name="connsiteY0" fmla="*/ 629614 h 6858000"/>
              <a:gd name="connsiteX1" fmla="*/ 7224095 w 7224095"/>
              <a:gd name="connsiteY1" fmla="*/ 629614 h 6858000"/>
              <a:gd name="connsiteX2" fmla="*/ 7224095 w 7224095"/>
              <a:gd name="connsiteY2" fmla="*/ 6858000 h 6858000"/>
              <a:gd name="connsiteX3" fmla="*/ 0 w 7224095"/>
              <a:gd name="connsiteY3" fmla="*/ 6858000 h 6858000"/>
              <a:gd name="connsiteX4" fmla="*/ 0 w 7224095"/>
              <a:gd name="connsiteY4" fmla="*/ 0 h 6858000"/>
              <a:gd name="connsiteX5" fmla="*/ 7224095 w 7224095"/>
              <a:gd name="connsiteY5" fmla="*/ 0 h 6858000"/>
              <a:gd name="connsiteX6" fmla="*/ 7224095 w 7224095"/>
              <a:gd name="connsiteY6" fmla="*/ 565606 h 6858000"/>
              <a:gd name="connsiteX7" fmla="*/ 0 w 7224095"/>
              <a:gd name="connsiteY7" fmla="*/ 56560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224095" h="6858000">
                <a:moveTo>
                  <a:pt x="0" y="629614"/>
                </a:moveTo>
                <a:lnTo>
                  <a:pt x="7224095" y="629614"/>
                </a:lnTo>
                <a:lnTo>
                  <a:pt x="7224095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7224095" y="0"/>
                </a:lnTo>
                <a:lnTo>
                  <a:pt x="7224095" y="565606"/>
                </a:lnTo>
                <a:lnTo>
                  <a:pt x="0" y="565606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rtlCol="0">
            <a:noAutofit/>
          </a:bodyPr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67937" y="6476999"/>
            <a:ext cx="1895847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2" y="6476999"/>
            <a:ext cx="937594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8" y="6477000"/>
            <a:ext cx="657221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xmlns="" id="{F879DE85-4541-95AA-B871-7CBAD2BA1550}"/>
              </a:ext>
            </a:extLst>
          </p:cNvPr>
          <p:cNvSpPr/>
          <p:nvPr userDrawn="1"/>
        </p:nvSpPr>
        <p:spPr>
          <a:xfrm>
            <a:off x="0" y="565606"/>
            <a:ext cx="1155797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0434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com imagem 4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016955"/>
            <a:ext cx="4429126" cy="33318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000" cap="all" baseline="0" dirty="0"/>
            </a:lvl1pPr>
          </a:lstStyle>
          <a:p>
            <a:pPr lvl="0" rtl="0"/>
            <a:r>
              <a:rPr lang="pt-BR"/>
              <a:t>Clique para editar o estilo de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4846320"/>
            <a:ext cx="3174160" cy="14653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000" b="1" i="0" dirty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 para editar o estilo de subtítulo Mestre</a:t>
            </a:r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xmlns="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33400" y="6492240"/>
            <a:ext cx="2548562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xmlns="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3076577" y="6492240"/>
            <a:ext cx="689944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9" name="Espaço Reservado para o Número do Slide 8">
            <a:extLst>
              <a:ext uri="{FF2B5EF4-FFF2-40B4-BE49-F238E27FC236}">
                <a16:creationId xmlns:a16="http://schemas.microsoft.com/office/drawing/2014/main" xmlns="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3771906" y="6492240"/>
            <a:ext cx="628645" cy="365760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5" name="Espaço Reservado para Imagem 34">
            <a:extLst>
              <a:ext uri="{FF2B5EF4-FFF2-40B4-BE49-F238E27FC236}">
                <a16:creationId xmlns:a16="http://schemas.microsoft.com/office/drawing/2014/main" xmlns="" id="{A08E6492-6236-5992-A07D-5116336E842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348910" y="0"/>
            <a:ext cx="6843089" cy="6858000"/>
          </a:xfrm>
          <a:custGeom>
            <a:avLst/>
            <a:gdLst>
              <a:gd name="connsiteX0" fmla="*/ 0 w 6843089"/>
              <a:gd name="connsiteY0" fmla="*/ 629614 h 6858000"/>
              <a:gd name="connsiteX1" fmla="*/ 6843089 w 6843089"/>
              <a:gd name="connsiteY1" fmla="*/ 629614 h 6858000"/>
              <a:gd name="connsiteX2" fmla="*/ 6843089 w 6843089"/>
              <a:gd name="connsiteY2" fmla="*/ 6858000 h 6858000"/>
              <a:gd name="connsiteX3" fmla="*/ 0 w 6843089"/>
              <a:gd name="connsiteY3" fmla="*/ 6858000 h 6858000"/>
              <a:gd name="connsiteX4" fmla="*/ 0 w 6843089"/>
              <a:gd name="connsiteY4" fmla="*/ 0 h 6858000"/>
              <a:gd name="connsiteX5" fmla="*/ 6843089 w 6843089"/>
              <a:gd name="connsiteY5" fmla="*/ 0 h 6858000"/>
              <a:gd name="connsiteX6" fmla="*/ 6843089 w 6843089"/>
              <a:gd name="connsiteY6" fmla="*/ 565606 h 6858000"/>
              <a:gd name="connsiteX7" fmla="*/ 0 w 6843089"/>
              <a:gd name="connsiteY7" fmla="*/ 56560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43089" h="6858000">
                <a:moveTo>
                  <a:pt x="0" y="629614"/>
                </a:moveTo>
                <a:lnTo>
                  <a:pt x="6843089" y="629614"/>
                </a:lnTo>
                <a:lnTo>
                  <a:pt x="6843089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6843089" y="0"/>
                </a:lnTo>
                <a:lnTo>
                  <a:pt x="6843089" y="565606"/>
                </a:lnTo>
                <a:lnTo>
                  <a:pt x="0" y="565606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rtlCol="0">
            <a:noAutofit/>
          </a:bodyPr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xmlns="" id="{AB9E1B0C-9687-1C2C-7103-072A38CFE3B8}"/>
              </a:ext>
            </a:extLst>
          </p:cNvPr>
          <p:cNvSpPr/>
          <p:nvPr/>
        </p:nvSpPr>
        <p:spPr>
          <a:xfrm>
            <a:off x="634030" y="565606"/>
            <a:ext cx="11557970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8144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com Imagem 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>
            <a:extLst>
              <a:ext uri="{FF2B5EF4-FFF2-40B4-BE49-F238E27FC236}">
                <a16:creationId xmlns:a16="http://schemas.microsoft.com/office/drawing/2014/main" xmlns="" id="{C79AA538-6584-1335-947D-99C9A0CA5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8220" y="2689229"/>
            <a:ext cx="5101253" cy="3711571"/>
          </a:xfrm>
        </p:spPr>
        <p:txBody>
          <a:bodyPr rtlCol="0" anchor="b">
            <a:noAutofit/>
          </a:bodyPr>
          <a:lstStyle>
            <a:lvl1pPr>
              <a:defRPr sz="7200"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11" name="Subtítulo 2">
            <a:extLst>
              <a:ext uri="{FF2B5EF4-FFF2-40B4-BE49-F238E27FC236}">
                <a16:creationId xmlns:a16="http://schemas.microsoft.com/office/drawing/2014/main" xmlns="" id="{0136D812-C006-B109-4529-F43530D92A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3400" y="1016957"/>
            <a:ext cx="6685515" cy="7315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2000" b="1" i="0" dirty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 para editar o estilo de subtítulo Mestre</a:t>
            </a:r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77000"/>
            <a:ext cx="4815506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43525" y="6476999"/>
            <a:ext cx="1212771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61689" y="6477000"/>
            <a:ext cx="657226" cy="381001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8" name="Espaço Reservado para Imagem 37">
            <a:extLst>
              <a:ext uri="{FF2B5EF4-FFF2-40B4-BE49-F238E27FC236}">
                <a16:creationId xmlns:a16="http://schemas.microsoft.com/office/drawing/2014/main" xmlns="" id="{64E68E40-D2D1-8DA8-1BBA-34E89F479DF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786070" y="-2"/>
            <a:ext cx="4405930" cy="6858001"/>
          </a:xfrm>
          <a:custGeom>
            <a:avLst/>
            <a:gdLst>
              <a:gd name="connsiteX0" fmla="*/ 0 w 4405930"/>
              <a:gd name="connsiteY0" fmla="*/ 0 h 6858001"/>
              <a:gd name="connsiteX1" fmla="*/ 4405930 w 4405930"/>
              <a:gd name="connsiteY1" fmla="*/ 0 h 6858001"/>
              <a:gd name="connsiteX2" fmla="*/ 4405930 w 4405930"/>
              <a:gd name="connsiteY2" fmla="*/ 6858001 h 6858001"/>
              <a:gd name="connsiteX3" fmla="*/ 0 w 4405930"/>
              <a:gd name="connsiteY3" fmla="*/ 6858001 h 6858001"/>
              <a:gd name="connsiteX4" fmla="*/ 0 w 4405930"/>
              <a:gd name="connsiteY4" fmla="*/ 632310 h 6858001"/>
              <a:gd name="connsiteX5" fmla="*/ 4405929 w 4405930"/>
              <a:gd name="connsiteY5" fmla="*/ 632310 h 6858001"/>
              <a:gd name="connsiteX6" fmla="*/ 4405929 w 4405930"/>
              <a:gd name="connsiteY6" fmla="*/ 568302 h 6858001"/>
              <a:gd name="connsiteX7" fmla="*/ 0 w 4405930"/>
              <a:gd name="connsiteY7" fmla="*/ 568302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05930" h="6858001">
                <a:moveTo>
                  <a:pt x="0" y="0"/>
                </a:moveTo>
                <a:lnTo>
                  <a:pt x="4405930" y="0"/>
                </a:lnTo>
                <a:lnTo>
                  <a:pt x="4405930" y="6858001"/>
                </a:lnTo>
                <a:lnTo>
                  <a:pt x="0" y="6858001"/>
                </a:lnTo>
                <a:lnTo>
                  <a:pt x="0" y="632310"/>
                </a:lnTo>
                <a:lnTo>
                  <a:pt x="4405929" y="632310"/>
                </a:lnTo>
                <a:lnTo>
                  <a:pt x="4405929" y="568302"/>
                </a:lnTo>
                <a:lnTo>
                  <a:pt x="0" y="568302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rtlCol="0">
            <a:noAutofit/>
          </a:bodyPr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39" name="Retângulo 38">
            <a:extLst>
              <a:ext uri="{FF2B5EF4-FFF2-40B4-BE49-F238E27FC236}">
                <a16:creationId xmlns:a16="http://schemas.microsoft.com/office/drawing/2014/main" xmlns="" id="{031C6569-302F-A491-577D-85BBD3AFD160}"/>
              </a:ext>
            </a:extLst>
          </p:cNvPr>
          <p:cNvSpPr/>
          <p:nvPr/>
        </p:nvSpPr>
        <p:spPr>
          <a:xfrm>
            <a:off x="634034" y="568300"/>
            <a:ext cx="11557965" cy="640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3924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com Imagem 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tângulo 44">
            <a:extLst>
              <a:ext uri="{FF2B5EF4-FFF2-40B4-BE49-F238E27FC236}">
                <a16:creationId xmlns:a16="http://schemas.microsoft.com/office/drawing/2014/main" xmlns="" id="{528339C4-3F0B-4FDE-331F-F8029E9A43FE}"/>
              </a:ext>
            </a:extLst>
          </p:cNvPr>
          <p:cNvSpPr/>
          <p:nvPr/>
        </p:nvSpPr>
        <p:spPr>
          <a:xfrm>
            <a:off x="0" y="0"/>
            <a:ext cx="778606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9" name="Título 8">
            <a:extLst>
              <a:ext uri="{FF2B5EF4-FFF2-40B4-BE49-F238E27FC236}">
                <a16:creationId xmlns:a16="http://schemas.microsoft.com/office/drawing/2014/main" xmlns="" id="{0BC36425-FDF2-F5CF-6A47-6FF03D432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1624" y="1016955"/>
            <a:ext cx="5657849" cy="2980050"/>
          </a:xfrm>
        </p:spPr>
        <p:txBody>
          <a:bodyPr rtlCol="0">
            <a:noAutofit/>
          </a:bodyPr>
          <a:lstStyle>
            <a:lvl1pPr>
              <a:defRPr sz="72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13" name="Subtítulo 2">
            <a:extLst>
              <a:ext uri="{FF2B5EF4-FFF2-40B4-BE49-F238E27FC236}">
                <a16:creationId xmlns:a16="http://schemas.microsoft.com/office/drawing/2014/main" xmlns="" id="{2100EADD-FAC0-B5A1-CE0F-C7DBBBB191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57574" y="5013960"/>
            <a:ext cx="3761341" cy="8423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000" b="1" i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 para editar o estilo de subtítulo Mestre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77000"/>
            <a:ext cx="4815506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43525" y="6476999"/>
            <a:ext cx="1212771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61689" y="6477000"/>
            <a:ext cx="657226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44" name="Espaço Reservado para Imagem 43">
            <a:extLst>
              <a:ext uri="{FF2B5EF4-FFF2-40B4-BE49-F238E27FC236}">
                <a16:creationId xmlns:a16="http://schemas.microsoft.com/office/drawing/2014/main" xmlns="" id="{B02236DF-7EF5-6F1F-81E2-5FBB5F770DD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786070" y="0"/>
            <a:ext cx="4405930" cy="6858000"/>
          </a:xfrm>
          <a:custGeom>
            <a:avLst/>
            <a:gdLst>
              <a:gd name="connsiteX0" fmla="*/ 0 w 4405930"/>
              <a:gd name="connsiteY0" fmla="*/ 0 h 6858000"/>
              <a:gd name="connsiteX1" fmla="*/ 4405930 w 4405930"/>
              <a:gd name="connsiteY1" fmla="*/ 0 h 6858000"/>
              <a:gd name="connsiteX2" fmla="*/ 4405930 w 4405930"/>
              <a:gd name="connsiteY2" fmla="*/ 6858000 h 6858000"/>
              <a:gd name="connsiteX3" fmla="*/ 0 w 4405930"/>
              <a:gd name="connsiteY3" fmla="*/ 6858000 h 6858000"/>
              <a:gd name="connsiteX4" fmla="*/ 0 w 4405930"/>
              <a:gd name="connsiteY4" fmla="*/ 6223002 h 6858000"/>
              <a:gd name="connsiteX5" fmla="*/ 4405929 w 4405930"/>
              <a:gd name="connsiteY5" fmla="*/ 6223002 h 6858000"/>
              <a:gd name="connsiteX6" fmla="*/ 4405929 w 4405930"/>
              <a:gd name="connsiteY6" fmla="*/ 6158994 h 6858000"/>
              <a:gd name="connsiteX7" fmla="*/ 0 w 4405930"/>
              <a:gd name="connsiteY7" fmla="*/ 615899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05930" h="6858000">
                <a:moveTo>
                  <a:pt x="0" y="0"/>
                </a:moveTo>
                <a:lnTo>
                  <a:pt x="4405930" y="0"/>
                </a:lnTo>
                <a:lnTo>
                  <a:pt x="4405930" y="6858000"/>
                </a:lnTo>
                <a:lnTo>
                  <a:pt x="0" y="6858000"/>
                </a:lnTo>
                <a:lnTo>
                  <a:pt x="0" y="6223002"/>
                </a:lnTo>
                <a:lnTo>
                  <a:pt x="4405929" y="6223002"/>
                </a:lnTo>
                <a:lnTo>
                  <a:pt x="4405929" y="6158994"/>
                </a:lnTo>
                <a:lnTo>
                  <a:pt x="0" y="6158994"/>
                </a:lnTo>
                <a:close/>
              </a:path>
            </a:pathLst>
          </a:custGeo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wrap="square" rtlCol="0">
            <a:noAutofit/>
          </a:bodyPr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8" name="Forma Livre 7">
            <a:extLst>
              <a:ext uri="{FF2B5EF4-FFF2-40B4-BE49-F238E27FC236}">
                <a16:creationId xmlns:a16="http://schemas.microsoft.com/office/drawing/2014/main" xmlns="" id="{1ED591FA-7D43-29EE-BFC3-BBC766B4EE45}"/>
              </a:ext>
            </a:extLst>
          </p:cNvPr>
          <p:cNvSpPr/>
          <p:nvPr userDrawn="1"/>
        </p:nvSpPr>
        <p:spPr>
          <a:xfrm>
            <a:off x="3457574" y="6158994"/>
            <a:ext cx="4328495" cy="64006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2958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com Imagem 7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>
            <a:extLst>
              <a:ext uri="{FF2B5EF4-FFF2-40B4-BE49-F238E27FC236}">
                <a16:creationId xmlns:a16="http://schemas.microsoft.com/office/drawing/2014/main" xmlns="" id="{4AC4AA71-4D00-C504-86D1-E003D9A4D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3623950"/>
            <a:ext cx="7275859" cy="2395850"/>
          </a:xfrm>
        </p:spPr>
        <p:txBody>
          <a:bodyPr rtlCol="0" anchor="b">
            <a:noAutofit/>
          </a:bodyPr>
          <a:lstStyle>
            <a:lvl1pPr>
              <a:defRPr sz="72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10042" y="4728526"/>
            <a:ext cx="2548557" cy="1127758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 marL="0" indent="0" algn="r">
              <a:buNone/>
              <a:defRPr sz="20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/>
              <a:t>Clique para editar o estilo de subtítulo Mestre</a:t>
            </a:r>
            <a:endParaRPr lang="en-US"/>
          </a:p>
        </p:txBody>
      </p:sp>
      <p:sp>
        <p:nvSpPr>
          <p:cNvPr id="35" name="Espaço Reservado para Imagem 34">
            <a:extLst>
              <a:ext uri="{FF2B5EF4-FFF2-40B4-BE49-F238E27FC236}">
                <a16:creationId xmlns:a16="http://schemas.microsoft.com/office/drawing/2014/main" xmlns="" id="{B9064727-BADB-A389-B86C-8631998C084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571624" y="-1"/>
            <a:ext cx="10620375" cy="324295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rtlCol="0"/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77000"/>
            <a:ext cx="8576636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7" y="6476999"/>
            <a:ext cx="1885950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9" y="6477000"/>
            <a:ext cx="657226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10" name="Forma Livre 9">
            <a:extLst>
              <a:ext uri="{FF2B5EF4-FFF2-40B4-BE49-F238E27FC236}">
                <a16:creationId xmlns:a16="http://schemas.microsoft.com/office/drawing/2014/main" xmlns="" id="{8DFF3827-CD62-4A14-DFBC-0250A91ECBC5}"/>
              </a:ext>
            </a:extLst>
          </p:cNvPr>
          <p:cNvSpPr/>
          <p:nvPr/>
        </p:nvSpPr>
        <p:spPr>
          <a:xfrm>
            <a:off x="9110042" y="6167560"/>
            <a:ext cx="3085896" cy="64006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  <p:sp>
        <p:nvSpPr>
          <p:cNvPr id="36" name="Forma Livre 35">
            <a:extLst>
              <a:ext uri="{FF2B5EF4-FFF2-40B4-BE49-F238E27FC236}">
                <a16:creationId xmlns:a16="http://schemas.microsoft.com/office/drawing/2014/main" xmlns="" id="{B46863E6-656C-574C-DA91-23C8D30CE998}"/>
              </a:ext>
            </a:extLst>
          </p:cNvPr>
          <p:cNvSpPr/>
          <p:nvPr/>
        </p:nvSpPr>
        <p:spPr>
          <a:xfrm>
            <a:off x="1571623" y="6167558"/>
            <a:ext cx="7543799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482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beçalho da Seção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3400" y="1143000"/>
            <a:ext cx="8576636" cy="52710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7200" cap="all" baseline="0" dirty="0">
                <a:solidFill>
                  <a:schemeClr val="bg2"/>
                </a:solidFill>
              </a:defRPr>
            </a:lvl1pPr>
          </a:lstStyle>
          <a:p>
            <a:pPr lvl="0" rtl="0"/>
            <a:r>
              <a:rPr lang="pt-BR"/>
              <a:t>CABEÇALHO DA SEÇÃO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92240"/>
            <a:ext cx="8576636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41" y="6492240"/>
            <a:ext cx="1891337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8" y="6492240"/>
            <a:ext cx="657222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xmlns="" id="{15F1B314-6B95-45EC-8168-CEA297F1BD40}"/>
              </a:ext>
            </a:extLst>
          </p:cNvPr>
          <p:cNvSpPr/>
          <p:nvPr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xmlns="" id="{D4E8A7FA-CBEB-E74B-AC79-5D830DAFC993}"/>
              </a:ext>
            </a:extLst>
          </p:cNvPr>
          <p:cNvSpPr/>
          <p:nvPr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31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tângulo 32">
            <a:extLst>
              <a:ext uri="{FF2B5EF4-FFF2-40B4-BE49-F238E27FC236}">
                <a16:creationId xmlns:a16="http://schemas.microsoft.com/office/drawing/2014/main" xmlns="" id="{BAE97C67-C2EB-5515-0FDC-A535220C9DF0}"/>
              </a:ext>
            </a:extLst>
          </p:cNvPr>
          <p:cNvSpPr/>
          <p:nvPr/>
        </p:nvSpPr>
        <p:spPr>
          <a:xfrm>
            <a:off x="9110035" y="0"/>
            <a:ext cx="30819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399" y="1016955"/>
            <a:ext cx="8195646" cy="1127758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7200" cap="all" baseline="0"/>
            </a:lvl1pPr>
          </a:lstStyle>
          <a:p>
            <a:pPr rtl="0"/>
            <a:r>
              <a:rPr lang="pt-BR"/>
              <a:t>AGENDA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xmlns="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3399" y="2510472"/>
            <a:ext cx="8190496" cy="3966527"/>
          </a:xfrm>
          <a:prstGeom prst="rect">
            <a:avLst/>
          </a:prstGeom>
        </p:spPr>
        <p:txBody>
          <a:bodyPr rtlCol="0">
            <a:normAutofit/>
          </a:bodyPr>
          <a:lstStyle>
            <a:lvl1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1pPr>
            <a:lvl2pPr marL="6858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2pPr>
            <a:lvl3pPr marL="8001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3pPr>
            <a:lvl4pPr marL="10287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4pPr>
            <a:lvl5pPr marL="12573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5758481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91885" y="6492240"/>
            <a:ext cx="1763999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61271" y="6492241"/>
            <a:ext cx="662624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xmlns="" id="{E58CA726-6257-4F3F-9296-A3CF5DCA19DB}"/>
              </a:ext>
            </a:extLst>
          </p:cNvPr>
          <p:cNvSpPr/>
          <p:nvPr/>
        </p:nvSpPr>
        <p:spPr>
          <a:xfrm>
            <a:off x="634029" y="2144714"/>
            <a:ext cx="8476007" cy="615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35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 2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71616" y="1016955"/>
            <a:ext cx="10086983" cy="1127758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7200" cap="all" baseline="0"/>
            </a:lvl1pPr>
          </a:lstStyle>
          <a:p>
            <a:pPr rtl="0"/>
            <a:r>
              <a:rPr lang="pt-BR"/>
              <a:t>AGENDA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xmlns="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457574" y="2510472"/>
            <a:ext cx="8201025" cy="3345813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001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0287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2573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82024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20810" y="6477000"/>
            <a:ext cx="1880569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9" y="6477000"/>
            <a:ext cx="668011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3ED80240-B3FF-301A-7873-10FB09246CCA}"/>
              </a:ext>
            </a:extLst>
          </p:cNvPr>
          <p:cNvSpPr/>
          <p:nvPr userDrawn="1"/>
        </p:nvSpPr>
        <p:spPr>
          <a:xfrm>
            <a:off x="9110040" y="6155911"/>
            <a:ext cx="3081959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C14D47D0-4154-EDAC-8824-1648A190B7A6}"/>
              </a:ext>
            </a:extLst>
          </p:cNvPr>
          <p:cNvSpPr/>
          <p:nvPr userDrawn="1"/>
        </p:nvSpPr>
        <p:spPr>
          <a:xfrm>
            <a:off x="3467745" y="6155911"/>
            <a:ext cx="5642289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1408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 com Imagem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9C713386-53DE-AEBA-6318-6C7146DE22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43517" y="1386842"/>
            <a:ext cx="6315083" cy="1127758"/>
          </a:xfrm>
        </p:spPr>
        <p:txBody>
          <a:bodyPr rtlCol="0">
            <a:normAutofit/>
          </a:bodyPr>
          <a:lstStyle>
            <a:lvl1pPr>
              <a:defRPr sz="7200" cap="all" baseline="0"/>
            </a:lvl1pPr>
          </a:lstStyle>
          <a:p>
            <a:pPr rtl="0"/>
            <a:r>
              <a:rPr lang="pt-BR"/>
              <a:t>AGENDA</a:t>
            </a:r>
          </a:p>
        </p:txBody>
      </p:sp>
      <p:sp>
        <p:nvSpPr>
          <p:cNvPr id="39" name="Espaço Reservado para Imagem 38">
            <a:extLst>
              <a:ext uri="{FF2B5EF4-FFF2-40B4-BE49-F238E27FC236}">
                <a16:creationId xmlns:a16="http://schemas.microsoft.com/office/drawing/2014/main" xmlns="" id="{0440984A-B82C-18F1-2933-6DF295884CE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4400554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 rtlCol="0"/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xmlns="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43518" y="2886089"/>
            <a:ext cx="6315082" cy="3336911"/>
          </a:xfrm>
          <a:prstGeom prst="rect">
            <a:avLst/>
          </a:prstGeom>
        </p:spPr>
        <p:txBody>
          <a:bodyPr rtlCol="0">
            <a:normAutofit/>
          </a:bodyPr>
          <a:lstStyle>
            <a:lvl1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1pPr>
            <a:lvl2pPr marL="5715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2pPr>
            <a:lvl3pPr marL="8001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3pPr>
            <a:lvl4pPr marL="102870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4pPr>
            <a:lvl5pPr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  <a:defRPr sz="2000"/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43518" y="6477000"/>
            <a:ext cx="3771905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20821" y="6477000"/>
            <a:ext cx="1875160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86" y="6477000"/>
            <a:ext cx="662614" cy="381001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xmlns="" id="{98E5CA23-2176-4B29-AB27-EDD9AC417271}"/>
              </a:ext>
            </a:extLst>
          </p:cNvPr>
          <p:cNvSpPr/>
          <p:nvPr/>
        </p:nvSpPr>
        <p:spPr>
          <a:xfrm>
            <a:off x="4400554" y="2496190"/>
            <a:ext cx="7791446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903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údo 2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>
            <a:extLst>
              <a:ext uri="{FF2B5EF4-FFF2-40B4-BE49-F238E27FC236}">
                <a16:creationId xmlns:a16="http://schemas.microsoft.com/office/drawing/2014/main" xmlns="" id="{A56B3EE4-062C-F433-E634-3A18DC14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1016955"/>
            <a:ext cx="8190252" cy="1064665"/>
          </a:xfrm>
        </p:spPr>
        <p:txBody>
          <a:bodyPr rtlCol="0"/>
          <a:lstStyle>
            <a:lvl1pPr>
              <a:defRPr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xmlns="" id="{47E7D5E3-074F-6FA6-6315-6EB342D2C2D0}"/>
              </a:ext>
            </a:extLst>
          </p:cNvPr>
          <p:cNvSpPr/>
          <p:nvPr userDrawn="1"/>
        </p:nvSpPr>
        <p:spPr>
          <a:xfrm>
            <a:off x="9110035" y="0"/>
            <a:ext cx="30819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xmlns="" id="{5A2BF4CD-78B4-D70F-8781-6C00B2CEA066}"/>
              </a:ext>
            </a:extLst>
          </p:cNvPr>
          <p:cNvSpPr/>
          <p:nvPr/>
        </p:nvSpPr>
        <p:spPr>
          <a:xfrm>
            <a:off x="634029" y="2144714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12" name="Espaço Reservado para Conteúdo 11">
            <a:extLst>
              <a:ext uri="{FF2B5EF4-FFF2-40B4-BE49-F238E27FC236}">
                <a16:creationId xmlns:a16="http://schemas.microsoft.com/office/drawing/2014/main" xmlns="" id="{8447EC38-FC2B-37AD-5285-1B51B7FA258B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3400" y="2495232"/>
            <a:ext cx="4659313" cy="164465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400"/>
            </a:lvl1pPr>
            <a:lvl2pPr marL="228600" indent="0">
              <a:spcBef>
                <a:spcPts val="0"/>
              </a:spcBef>
              <a:buNone/>
              <a:defRPr sz="1400"/>
            </a:lvl2pPr>
            <a:lvl3pPr marL="457200" indent="0">
              <a:spcBef>
                <a:spcPts val="0"/>
              </a:spcBef>
              <a:buNone/>
              <a:defRPr sz="1400"/>
            </a:lvl3pPr>
            <a:lvl4pPr marL="685800" indent="0">
              <a:spcBef>
                <a:spcPts val="0"/>
              </a:spcBef>
              <a:buNone/>
              <a:defRPr sz="1400"/>
            </a:lvl4pPr>
            <a:lvl5pPr marL="914400" indent="0">
              <a:spcBef>
                <a:spcPts val="0"/>
              </a:spcBef>
              <a:buNone/>
              <a:defRPr sz="1400"/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6304302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43095" y="6477000"/>
            <a:ext cx="1223330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66425" y="6477000"/>
            <a:ext cx="657226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9" name="Forma Livre 8">
            <a:extLst>
              <a:ext uri="{FF2B5EF4-FFF2-40B4-BE49-F238E27FC236}">
                <a16:creationId xmlns:a16="http://schemas.microsoft.com/office/drawing/2014/main" xmlns="" id="{37ECC57E-F626-26BF-F554-362A80454818}"/>
              </a:ext>
            </a:extLst>
          </p:cNvPr>
          <p:cNvSpPr/>
          <p:nvPr userDrawn="1"/>
        </p:nvSpPr>
        <p:spPr>
          <a:xfrm>
            <a:off x="9110042" y="2144714"/>
            <a:ext cx="3085896" cy="64006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5965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 3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3493859" cy="3456894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3600"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62527" y="1016955"/>
            <a:ext cx="6696073" cy="3461212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7000"/>
            <a:ext cx="1891338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77000"/>
            <a:ext cx="662624" cy="381001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318A2D93-E48C-9CE8-FF5E-7230586A29D9}"/>
              </a:ext>
            </a:extLst>
          </p:cNvPr>
          <p:cNvSpPr/>
          <p:nvPr userDrawn="1"/>
        </p:nvSpPr>
        <p:spPr>
          <a:xfrm>
            <a:off x="4019552" y="570037"/>
            <a:ext cx="8172448" cy="59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xmlns="" id="{23FA3421-FB3F-747A-9D40-EB149BBDD6FA}"/>
              </a:ext>
            </a:extLst>
          </p:cNvPr>
          <p:cNvSpPr/>
          <p:nvPr userDrawn="1"/>
        </p:nvSpPr>
        <p:spPr>
          <a:xfrm>
            <a:off x="634030" y="570037"/>
            <a:ext cx="3390908" cy="59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9753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 4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1016955"/>
            <a:ext cx="3491539" cy="4083580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3600"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62526" y="1016955"/>
            <a:ext cx="6696073" cy="4083579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7000"/>
            <a:ext cx="1891338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77000"/>
            <a:ext cx="657226" cy="381001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xmlns="" id="{9AE531BB-71E1-57EF-0879-5979B0C95458}"/>
              </a:ext>
            </a:extLst>
          </p:cNvPr>
          <p:cNvSpPr/>
          <p:nvPr userDrawn="1"/>
        </p:nvSpPr>
        <p:spPr>
          <a:xfrm>
            <a:off x="4024938" y="570037"/>
            <a:ext cx="8167062" cy="595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xmlns="" id="{731FD272-0797-A5C1-BAB9-E68F518B8158}"/>
              </a:ext>
            </a:extLst>
          </p:cNvPr>
          <p:cNvSpPr/>
          <p:nvPr userDrawn="1"/>
        </p:nvSpPr>
        <p:spPr>
          <a:xfrm>
            <a:off x="634030" y="570037"/>
            <a:ext cx="3390908" cy="59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4146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 5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1016955"/>
            <a:ext cx="3496147" cy="4940661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3600"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62526" y="1016955"/>
            <a:ext cx="6696074" cy="4940661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7000"/>
            <a:ext cx="1891338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77000"/>
            <a:ext cx="657226" cy="381001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E5C1B67F-B248-B2D5-AE0D-B9A93FFB6061}"/>
              </a:ext>
            </a:extLst>
          </p:cNvPr>
          <p:cNvSpPr/>
          <p:nvPr userDrawn="1"/>
        </p:nvSpPr>
        <p:spPr>
          <a:xfrm>
            <a:off x="634030" y="570037"/>
            <a:ext cx="3390908" cy="59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F98DF7F2-59F5-C597-5370-B00D427EA660}"/>
              </a:ext>
            </a:extLst>
          </p:cNvPr>
          <p:cNvSpPr/>
          <p:nvPr userDrawn="1"/>
        </p:nvSpPr>
        <p:spPr>
          <a:xfrm>
            <a:off x="4019547" y="570037"/>
            <a:ext cx="8172453" cy="595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9148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 6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3486153" cy="2721451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3600" cap="all" baseline="0">
                <a:latin typeface="+mj-lt"/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62526" y="1016955"/>
            <a:ext cx="6696074" cy="5490524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7000"/>
            <a:ext cx="1891338" cy="38100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77000"/>
            <a:ext cx="657226" cy="381001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CB922775-D819-CE59-81DF-9A22F9309472}"/>
              </a:ext>
            </a:extLst>
          </p:cNvPr>
          <p:cNvSpPr/>
          <p:nvPr/>
        </p:nvSpPr>
        <p:spPr>
          <a:xfrm>
            <a:off x="4017310" y="565607"/>
            <a:ext cx="8174690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7E1D59CA-78A2-7B8F-A9C7-E86B47BEAE5E}"/>
              </a:ext>
            </a:extLst>
          </p:cNvPr>
          <p:cNvSpPr/>
          <p:nvPr userDrawn="1"/>
        </p:nvSpPr>
        <p:spPr>
          <a:xfrm>
            <a:off x="634030" y="570037"/>
            <a:ext cx="3390908" cy="59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8344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 Imagem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2523" y="1016956"/>
            <a:ext cx="6696076" cy="731520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38" name="Espaço Reservado para Imagem 37">
            <a:extLst>
              <a:ext uri="{FF2B5EF4-FFF2-40B4-BE49-F238E27FC236}">
                <a16:creationId xmlns:a16="http://schemas.microsoft.com/office/drawing/2014/main" xmlns="" id="{99EF452C-FB1E-E93B-DCC5-1D98DE01795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4400554" cy="6858000"/>
          </a:xfrm>
          <a:custGeom>
            <a:avLst/>
            <a:gdLst>
              <a:gd name="connsiteX0" fmla="*/ 0 w 4400554"/>
              <a:gd name="connsiteY0" fmla="*/ 634999 h 6858000"/>
              <a:gd name="connsiteX1" fmla="*/ 4400554 w 4400554"/>
              <a:gd name="connsiteY1" fmla="*/ 634999 h 6858000"/>
              <a:gd name="connsiteX2" fmla="*/ 4400554 w 4400554"/>
              <a:gd name="connsiteY2" fmla="*/ 6858000 h 6858000"/>
              <a:gd name="connsiteX3" fmla="*/ 0 w 4400554"/>
              <a:gd name="connsiteY3" fmla="*/ 6858000 h 6858000"/>
              <a:gd name="connsiteX4" fmla="*/ 0 w 4400554"/>
              <a:gd name="connsiteY4" fmla="*/ 0 h 6858000"/>
              <a:gd name="connsiteX5" fmla="*/ 4400554 w 4400554"/>
              <a:gd name="connsiteY5" fmla="*/ 0 h 6858000"/>
              <a:gd name="connsiteX6" fmla="*/ 4400554 w 4400554"/>
              <a:gd name="connsiteY6" fmla="*/ 570991 h 6858000"/>
              <a:gd name="connsiteX7" fmla="*/ 0 w 4400554"/>
              <a:gd name="connsiteY7" fmla="*/ 5709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00554" h="6858000">
                <a:moveTo>
                  <a:pt x="0" y="634999"/>
                </a:moveTo>
                <a:lnTo>
                  <a:pt x="4400554" y="634999"/>
                </a:lnTo>
                <a:lnTo>
                  <a:pt x="4400554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4400554" y="0"/>
                </a:lnTo>
                <a:lnTo>
                  <a:pt x="4400554" y="570991"/>
                </a:lnTo>
                <a:lnTo>
                  <a:pt x="0" y="570991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rtlCol="0">
            <a:noAutofit/>
          </a:bodyPr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2523" y="2145668"/>
            <a:ext cx="6689892" cy="4118399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xmlns="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964103" y="6477000"/>
            <a:ext cx="4707905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72013" y="6477000"/>
            <a:ext cx="1329365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xmlns="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001379" y="6477000"/>
            <a:ext cx="657221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" name="Forma Livre 2">
            <a:extLst>
              <a:ext uri="{FF2B5EF4-FFF2-40B4-BE49-F238E27FC236}">
                <a16:creationId xmlns:a16="http://schemas.microsoft.com/office/drawing/2014/main" xmlns="" id="{EC16BEA9-7D3A-E34B-4442-F0BFB853F3F8}"/>
              </a:ext>
            </a:extLst>
          </p:cNvPr>
          <p:cNvSpPr/>
          <p:nvPr userDrawn="1"/>
        </p:nvSpPr>
        <p:spPr>
          <a:xfrm>
            <a:off x="4408228" y="570993"/>
            <a:ext cx="7142064" cy="64006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A3462211-E1BA-E90A-00F8-E717C7293E42}"/>
              </a:ext>
            </a:extLst>
          </p:cNvPr>
          <p:cNvSpPr/>
          <p:nvPr userDrawn="1"/>
        </p:nvSpPr>
        <p:spPr>
          <a:xfrm>
            <a:off x="-2282" y="570991"/>
            <a:ext cx="4410510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1557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2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016955"/>
            <a:ext cx="6309821" cy="731520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3400" y="2145668"/>
            <a:ext cx="6309695" cy="4058432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10" name="Espaço Reservado para Rodapé 9">
            <a:extLst>
              <a:ext uri="{FF2B5EF4-FFF2-40B4-BE49-F238E27FC236}">
                <a16:creationId xmlns:a16="http://schemas.microsoft.com/office/drawing/2014/main" xmlns="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3400" y="6477000"/>
            <a:ext cx="4809999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9" name="Espaço Reservado para Data 8">
            <a:extLst>
              <a:ext uri="{FF2B5EF4-FFF2-40B4-BE49-F238E27FC236}">
                <a16:creationId xmlns:a16="http://schemas.microsoft.com/office/drawing/2014/main" xmlns="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343525" y="6492875"/>
            <a:ext cx="1033596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12" name="Espaço Reservado para o Número do Slide 11">
            <a:extLst>
              <a:ext uri="{FF2B5EF4-FFF2-40B4-BE49-F238E27FC236}">
                <a16:creationId xmlns:a16="http://schemas.microsoft.com/office/drawing/2014/main" xmlns="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413888" y="6476999"/>
            <a:ext cx="429207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xmlns="" id="{F5064846-7F19-1A60-FFA5-393438EE39E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791446" y="0"/>
            <a:ext cx="4400554" cy="6858000"/>
          </a:xfrm>
          <a:custGeom>
            <a:avLst/>
            <a:gdLst>
              <a:gd name="connsiteX0" fmla="*/ 0 w 4400554"/>
              <a:gd name="connsiteY0" fmla="*/ 634999 h 6858000"/>
              <a:gd name="connsiteX1" fmla="*/ 4400554 w 4400554"/>
              <a:gd name="connsiteY1" fmla="*/ 634999 h 6858000"/>
              <a:gd name="connsiteX2" fmla="*/ 4400554 w 4400554"/>
              <a:gd name="connsiteY2" fmla="*/ 6858000 h 6858000"/>
              <a:gd name="connsiteX3" fmla="*/ 0 w 4400554"/>
              <a:gd name="connsiteY3" fmla="*/ 6858000 h 6858000"/>
              <a:gd name="connsiteX4" fmla="*/ 0 w 4400554"/>
              <a:gd name="connsiteY4" fmla="*/ 0 h 6858000"/>
              <a:gd name="connsiteX5" fmla="*/ 4400554 w 4400554"/>
              <a:gd name="connsiteY5" fmla="*/ 0 h 6858000"/>
              <a:gd name="connsiteX6" fmla="*/ 4400554 w 4400554"/>
              <a:gd name="connsiteY6" fmla="*/ 570991 h 6858000"/>
              <a:gd name="connsiteX7" fmla="*/ 0 w 4400554"/>
              <a:gd name="connsiteY7" fmla="*/ 5709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00554" h="6858000">
                <a:moveTo>
                  <a:pt x="0" y="634999"/>
                </a:moveTo>
                <a:lnTo>
                  <a:pt x="4400554" y="634999"/>
                </a:lnTo>
                <a:lnTo>
                  <a:pt x="4400554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4400554" y="0"/>
                </a:lnTo>
                <a:lnTo>
                  <a:pt x="4400554" y="570991"/>
                </a:lnTo>
                <a:lnTo>
                  <a:pt x="0" y="570991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rtlCol="0">
            <a:noAutofit/>
          </a:bodyPr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B87C63CE-38F9-6D67-7C23-42944811492E}"/>
              </a:ext>
            </a:extLst>
          </p:cNvPr>
          <p:cNvSpPr/>
          <p:nvPr userDrawn="1"/>
        </p:nvSpPr>
        <p:spPr>
          <a:xfrm>
            <a:off x="7789164" y="570991"/>
            <a:ext cx="4410510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Forma Livre 6">
            <a:extLst>
              <a:ext uri="{FF2B5EF4-FFF2-40B4-BE49-F238E27FC236}">
                <a16:creationId xmlns:a16="http://schemas.microsoft.com/office/drawing/2014/main" xmlns="" id="{E209D7E2-AB21-4057-B204-85F36DA5484C}"/>
              </a:ext>
            </a:extLst>
          </p:cNvPr>
          <p:cNvSpPr/>
          <p:nvPr userDrawn="1"/>
        </p:nvSpPr>
        <p:spPr>
          <a:xfrm>
            <a:off x="645959" y="570993"/>
            <a:ext cx="7142064" cy="64006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5506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3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2163" y="1016955"/>
            <a:ext cx="7026437" cy="731520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38" name="Espaço Reservado para Imagem 37">
            <a:extLst>
              <a:ext uri="{FF2B5EF4-FFF2-40B4-BE49-F238E27FC236}">
                <a16:creationId xmlns:a16="http://schemas.microsoft.com/office/drawing/2014/main" xmlns="" id="{87476243-EB8F-9EFF-F789-0088ABBB0FB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3998133" cy="6858000"/>
          </a:xfrm>
          <a:custGeom>
            <a:avLst/>
            <a:gdLst>
              <a:gd name="connsiteX0" fmla="*/ 0 w 3998133"/>
              <a:gd name="connsiteY0" fmla="*/ 634999 h 6858000"/>
              <a:gd name="connsiteX1" fmla="*/ 3998133 w 3998133"/>
              <a:gd name="connsiteY1" fmla="*/ 634999 h 6858000"/>
              <a:gd name="connsiteX2" fmla="*/ 3998133 w 3998133"/>
              <a:gd name="connsiteY2" fmla="*/ 6858000 h 6858000"/>
              <a:gd name="connsiteX3" fmla="*/ 0 w 3998133"/>
              <a:gd name="connsiteY3" fmla="*/ 6858000 h 6858000"/>
              <a:gd name="connsiteX4" fmla="*/ 0 w 3998133"/>
              <a:gd name="connsiteY4" fmla="*/ 0 h 6858000"/>
              <a:gd name="connsiteX5" fmla="*/ 3998133 w 3998133"/>
              <a:gd name="connsiteY5" fmla="*/ 0 h 6858000"/>
              <a:gd name="connsiteX6" fmla="*/ 3998133 w 3998133"/>
              <a:gd name="connsiteY6" fmla="*/ 570991 h 6858000"/>
              <a:gd name="connsiteX7" fmla="*/ 0 w 3998133"/>
              <a:gd name="connsiteY7" fmla="*/ 5709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98133" h="6858000">
                <a:moveTo>
                  <a:pt x="0" y="634999"/>
                </a:moveTo>
                <a:lnTo>
                  <a:pt x="3998133" y="634999"/>
                </a:lnTo>
                <a:lnTo>
                  <a:pt x="3998133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3998133" y="0"/>
                </a:lnTo>
                <a:lnTo>
                  <a:pt x="3998133" y="570991"/>
                </a:lnTo>
                <a:lnTo>
                  <a:pt x="0" y="570991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rtlCol="0">
            <a:noAutofit/>
          </a:bodyPr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32168" y="2145668"/>
            <a:ext cx="7026432" cy="4077331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632167" y="6477000"/>
            <a:ext cx="5426231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0058404" y="6477000"/>
            <a:ext cx="942970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9" name="Espaço Reservado para o Número do Slide 8">
            <a:extLst>
              <a:ext uri="{FF2B5EF4-FFF2-40B4-BE49-F238E27FC236}">
                <a16:creationId xmlns:a16="http://schemas.microsoft.com/office/drawing/2014/main" xmlns="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001374" y="6477000"/>
            <a:ext cx="657226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5" name="Forma Livre 4">
            <a:extLst>
              <a:ext uri="{FF2B5EF4-FFF2-40B4-BE49-F238E27FC236}">
                <a16:creationId xmlns:a16="http://schemas.microsoft.com/office/drawing/2014/main" xmlns="" id="{ECF4FA5C-D406-8202-9143-DAEA62C5C872}"/>
              </a:ext>
            </a:extLst>
          </p:cNvPr>
          <p:cNvSpPr/>
          <p:nvPr userDrawn="1"/>
        </p:nvSpPr>
        <p:spPr>
          <a:xfrm>
            <a:off x="0" y="570992"/>
            <a:ext cx="4019552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  <p:sp>
        <p:nvSpPr>
          <p:cNvPr id="6" name="Forma Livre 5">
            <a:extLst>
              <a:ext uri="{FF2B5EF4-FFF2-40B4-BE49-F238E27FC236}">
                <a16:creationId xmlns:a16="http://schemas.microsoft.com/office/drawing/2014/main" xmlns="" id="{082645EB-0315-BBF0-B28C-6A31158DE8D1}"/>
              </a:ext>
            </a:extLst>
          </p:cNvPr>
          <p:cNvSpPr/>
          <p:nvPr userDrawn="1"/>
        </p:nvSpPr>
        <p:spPr>
          <a:xfrm>
            <a:off x="3997235" y="570992"/>
            <a:ext cx="7560729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1583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4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6858000" cy="731519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3401" y="2145668"/>
            <a:ext cx="6858000" cy="4093526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xmlns="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3401" y="6464300"/>
            <a:ext cx="5366715" cy="399514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900115" y="6464300"/>
            <a:ext cx="929303" cy="399514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xmlns="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29424" y="6464300"/>
            <a:ext cx="561977" cy="399514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xmlns="" id="{070CE66A-15FE-D8FB-D711-D3BB0755F0D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193866" y="1"/>
            <a:ext cx="3998133" cy="6858000"/>
          </a:xfrm>
          <a:custGeom>
            <a:avLst/>
            <a:gdLst>
              <a:gd name="connsiteX0" fmla="*/ 0 w 3998133"/>
              <a:gd name="connsiteY0" fmla="*/ 634999 h 6858000"/>
              <a:gd name="connsiteX1" fmla="*/ 3998133 w 3998133"/>
              <a:gd name="connsiteY1" fmla="*/ 634999 h 6858000"/>
              <a:gd name="connsiteX2" fmla="*/ 3998133 w 3998133"/>
              <a:gd name="connsiteY2" fmla="*/ 6858000 h 6858000"/>
              <a:gd name="connsiteX3" fmla="*/ 0 w 3998133"/>
              <a:gd name="connsiteY3" fmla="*/ 6858000 h 6858000"/>
              <a:gd name="connsiteX4" fmla="*/ 0 w 3998133"/>
              <a:gd name="connsiteY4" fmla="*/ 0 h 6858000"/>
              <a:gd name="connsiteX5" fmla="*/ 3998133 w 3998133"/>
              <a:gd name="connsiteY5" fmla="*/ 0 h 6858000"/>
              <a:gd name="connsiteX6" fmla="*/ 3998133 w 3998133"/>
              <a:gd name="connsiteY6" fmla="*/ 570991 h 6858000"/>
              <a:gd name="connsiteX7" fmla="*/ 0 w 3998133"/>
              <a:gd name="connsiteY7" fmla="*/ 5709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98133" h="6858000">
                <a:moveTo>
                  <a:pt x="0" y="634999"/>
                </a:moveTo>
                <a:lnTo>
                  <a:pt x="3998133" y="634999"/>
                </a:lnTo>
                <a:lnTo>
                  <a:pt x="3998133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3998133" y="0"/>
                </a:lnTo>
                <a:lnTo>
                  <a:pt x="3998133" y="570991"/>
                </a:lnTo>
                <a:lnTo>
                  <a:pt x="0" y="570991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rtlCol="0">
            <a:noAutofit/>
          </a:bodyPr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3" name="Forma Livre 2">
            <a:extLst>
              <a:ext uri="{FF2B5EF4-FFF2-40B4-BE49-F238E27FC236}">
                <a16:creationId xmlns:a16="http://schemas.microsoft.com/office/drawing/2014/main" xmlns="" id="{E19B021D-A5A3-D515-C491-988160E0708C}"/>
              </a:ext>
            </a:extLst>
          </p:cNvPr>
          <p:cNvSpPr/>
          <p:nvPr userDrawn="1"/>
        </p:nvSpPr>
        <p:spPr>
          <a:xfrm>
            <a:off x="8172447" y="570992"/>
            <a:ext cx="4019552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  <p:sp>
        <p:nvSpPr>
          <p:cNvPr id="5" name="Forma Livre 4">
            <a:extLst>
              <a:ext uri="{FF2B5EF4-FFF2-40B4-BE49-F238E27FC236}">
                <a16:creationId xmlns:a16="http://schemas.microsoft.com/office/drawing/2014/main" xmlns="" id="{F6879252-7B61-583A-CF4D-92BF27416ADC}"/>
              </a:ext>
            </a:extLst>
          </p:cNvPr>
          <p:cNvSpPr/>
          <p:nvPr userDrawn="1"/>
        </p:nvSpPr>
        <p:spPr>
          <a:xfrm>
            <a:off x="633137" y="570992"/>
            <a:ext cx="7560729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1229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5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9478" y="1016955"/>
            <a:ext cx="4429122" cy="1328932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>
              <a:defRPr sz="3600"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6383"/>
            <a:ext cx="6492240" cy="6858000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rtlCol="0"/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29478" y="2495233"/>
            <a:ext cx="4429121" cy="3727767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29479" y="6477000"/>
            <a:ext cx="2828920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4" y="6477000"/>
            <a:ext cx="942976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9" y="6477000"/>
            <a:ext cx="657221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63" name="Forma Livre 62">
            <a:extLst>
              <a:ext uri="{FF2B5EF4-FFF2-40B4-BE49-F238E27FC236}">
                <a16:creationId xmlns:a16="http://schemas.microsoft.com/office/drawing/2014/main" xmlns="" id="{7A28C34C-6E29-8131-3040-4DAF8132CA12}"/>
              </a:ext>
            </a:extLst>
          </p:cNvPr>
          <p:cNvSpPr/>
          <p:nvPr/>
        </p:nvSpPr>
        <p:spPr>
          <a:xfrm>
            <a:off x="6487084" y="570990"/>
            <a:ext cx="5024894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7073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6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4573438" cy="1328932"/>
          </a:xfrm>
          <a:prstGeom prst="rect">
            <a:avLst/>
          </a:prstGeom>
        </p:spPr>
        <p:txBody>
          <a:bodyPr rtlCol="0" anchor="t">
            <a:noAutofit/>
          </a:bodyPr>
          <a:lstStyle>
            <a:lvl1pPr>
              <a:defRPr sz="36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3401" y="2495232"/>
            <a:ext cx="4573438" cy="3727767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77000"/>
            <a:ext cx="2921550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54946" y="6477000"/>
            <a:ext cx="1100995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53312" y="6477000"/>
            <a:ext cx="552253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658928" y="0"/>
            <a:ext cx="6533072" cy="6858000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rtlCol="0"/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3" name="Forma Livre 2">
            <a:extLst>
              <a:ext uri="{FF2B5EF4-FFF2-40B4-BE49-F238E27FC236}">
                <a16:creationId xmlns:a16="http://schemas.microsoft.com/office/drawing/2014/main" xmlns="" id="{103B3571-8BEB-7B5F-5141-60BE7E4F2B98}"/>
              </a:ext>
            </a:extLst>
          </p:cNvPr>
          <p:cNvSpPr/>
          <p:nvPr userDrawn="1"/>
        </p:nvSpPr>
        <p:spPr>
          <a:xfrm>
            <a:off x="631405" y="570990"/>
            <a:ext cx="5024894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1255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7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2662" y="1016955"/>
            <a:ext cx="3445937" cy="1328932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3600"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584144" cy="6858000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rtlCol="0"/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5" name="Espaço Reservado para Conteúdo 7">
            <a:extLst>
              <a:ext uri="{FF2B5EF4-FFF2-40B4-BE49-F238E27FC236}">
                <a16:creationId xmlns:a16="http://schemas.microsoft.com/office/drawing/2014/main" xmlns="" id="{8851C855-D5E5-B064-989B-863B11B75D0B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8212663" y="2495232"/>
            <a:ext cx="3445936" cy="3727767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xmlns="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8212663" y="6477000"/>
            <a:ext cx="2012061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0224724" y="6477000"/>
            <a:ext cx="922372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xmlns="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477000"/>
            <a:ext cx="511504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6" name="Forma Livre 5">
            <a:extLst>
              <a:ext uri="{FF2B5EF4-FFF2-40B4-BE49-F238E27FC236}">
                <a16:creationId xmlns:a16="http://schemas.microsoft.com/office/drawing/2014/main" xmlns="" id="{7B50E9EA-081E-416A-00DA-0B2838C4BC29}"/>
              </a:ext>
            </a:extLst>
          </p:cNvPr>
          <p:cNvSpPr/>
          <p:nvPr/>
        </p:nvSpPr>
        <p:spPr>
          <a:xfrm>
            <a:off x="7584144" y="570989"/>
            <a:ext cx="4074456" cy="64011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9977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8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275" y="1016955"/>
            <a:ext cx="3445936" cy="1328932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36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6" name="Espaço Reservado para Conteúdo 7">
            <a:extLst>
              <a:ext uri="{FF2B5EF4-FFF2-40B4-BE49-F238E27FC236}">
                <a16:creationId xmlns:a16="http://schemas.microsoft.com/office/drawing/2014/main" xmlns="" id="{7056A831-274A-4E01-51DC-29FC50834A4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33400" y="2495232"/>
            <a:ext cx="3445936" cy="3727767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xmlns="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3400" y="6477000"/>
            <a:ext cx="2076777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2610177" y="6477000"/>
            <a:ext cx="949766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xmlns="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559943" y="6477000"/>
            <a:ext cx="429207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7" name="Espaço Reservado para Imagem 10">
            <a:extLst>
              <a:ext uri="{FF2B5EF4-FFF2-40B4-BE49-F238E27FC236}">
                <a16:creationId xmlns:a16="http://schemas.microsoft.com/office/drawing/2014/main" xmlns="" id="{0BBEF0D8-DF37-CB82-D6FC-4B18E864B26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02979" y="0"/>
            <a:ext cx="7584144" cy="6858000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rtlCol="0"/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3" name="Forma Livre 2">
            <a:extLst>
              <a:ext uri="{FF2B5EF4-FFF2-40B4-BE49-F238E27FC236}">
                <a16:creationId xmlns:a16="http://schemas.microsoft.com/office/drawing/2014/main" xmlns="" id="{8DC2254B-5D42-9D5B-16C8-9FAF562F458A}"/>
              </a:ext>
            </a:extLst>
          </p:cNvPr>
          <p:cNvSpPr/>
          <p:nvPr userDrawn="1"/>
        </p:nvSpPr>
        <p:spPr>
          <a:xfrm>
            <a:off x="615697" y="570989"/>
            <a:ext cx="3987282" cy="64012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4360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9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8060" y="1016955"/>
            <a:ext cx="2770539" cy="1875475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10" name="Espaço Reservado para Imagem 9">
            <a:extLst>
              <a:ext uri="{FF2B5EF4-FFF2-40B4-BE49-F238E27FC236}">
                <a16:creationId xmlns:a16="http://schemas.microsoft.com/office/drawing/2014/main" xmlns="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rtlCol="0">
            <a:noAutofit/>
          </a:bodyPr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89055" y="3011335"/>
            <a:ext cx="2769544" cy="2844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  <a:lvl2pPr marL="228600" indent="0">
              <a:buNone/>
              <a:defRPr lang="en-US" dirty="0">
                <a:solidFill>
                  <a:schemeClr val="tx2"/>
                </a:solidFill>
              </a:defRPr>
            </a:lvl2pPr>
            <a:lvl3pPr marL="457200" indent="0">
              <a:buNone/>
              <a:defRPr lang="en-US" dirty="0">
                <a:solidFill>
                  <a:schemeClr val="tx2"/>
                </a:solidFill>
              </a:defRPr>
            </a:lvl3pPr>
            <a:lvl4pPr marL="685800" indent="0">
              <a:buNone/>
              <a:defRPr lang="en-US" dirty="0">
                <a:solidFill>
                  <a:schemeClr val="tx2"/>
                </a:solidFill>
              </a:defRPr>
            </a:lvl4pPr>
            <a:lvl5pPr marL="914400" indent="0">
              <a:buNone/>
              <a:defRPr lang="en-US" dirty="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88061" y="6477000"/>
            <a:ext cx="1404460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92522" y="6477000"/>
            <a:ext cx="708857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80" y="6477000"/>
            <a:ext cx="657220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" name="Forma Livre 2">
            <a:extLst>
              <a:ext uri="{FF2B5EF4-FFF2-40B4-BE49-F238E27FC236}">
                <a16:creationId xmlns:a16="http://schemas.microsoft.com/office/drawing/2014/main" xmlns="" id="{3AEE3D4D-61F7-E7A0-0EB4-DE705A2CAF60}"/>
              </a:ext>
            </a:extLst>
          </p:cNvPr>
          <p:cNvSpPr/>
          <p:nvPr userDrawn="1"/>
        </p:nvSpPr>
        <p:spPr>
          <a:xfrm>
            <a:off x="8326322" y="570989"/>
            <a:ext cx="3332277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6453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10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016955"/>
            <a:ext cx="2781551" cy="1858941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574" y="3011335"/>
            <a:ext cx="2775463" cy="2656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  <a:lvl2pPr marL="228600" indent="0">
              <a:buNone/>
              <a:defRPr lang="en-US" dirty="0">
                <a:solidFill>
                  <a:schemeClr val="tx2"/>
                </a:solidFill>
              </a:defRPr>
            </a:lvl2pPr>
            <a:lvl3pPr marL="457200" indent="0">
              <a:buNone/>
              <a:defRPr lang="en-US" dirty="0">
                <a:solidFill>
                  <a:schemeClr val="tx2"/>
                </a:solidFill>
              </a:defRPr>
            </a:lvl3pPr>
            <a:lvl4pPr marL="685800" indent="0">
              <a:buNone/>
              <a:defRPr lang="en-US" dirty="0">
                <a:solidFill>
                  <a:schemeClr val="tx2"/>
                </a:solidFill>
              </a:defRPr>
            </a:lvl4pPr>
            <a:lvl5pPr marL="914400" indent="0">
              <a:buNone/>
              <a:defRPr lang="en-US" dirty="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77000"/>
            <a:ext cx="1486757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020157" y="6477000"/>
            <a:ext cx="793862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19401" y="6477000"/>
            <a:ext cx="490636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6" name="Espaço Reservado para Imagem 9">
            <a:extLst>
              <a:ext uri="{FF2B5EF4-FFF2-40B4-BE49-F238E27FC236}">
                <a16:creationId xmlns:a16="http://schemas.microsoft.com/office/drawing/2014/main" xmlns="" id="{ED5D7D43-775B-F6E3-C000-80A73E78190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60295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 rtlCol="0">
            <a:noAutofit/>
          </a:bodyPr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37" name="Forma Livre 36">
            <a:extLst>
              <a:ext uri="{FF2B5EF4-FFF2-40B4-BE49-F238E27FC236}">
                <a16:creationId xmlns:a16="http://schemas.microsoft.com/office/drawing/2014/main" xmlns="" id="{95BE6104-7C9B-2481-1421-76CDDAC8D30F}"/>
              </a:ext>
            </a:extLst>
          </p:cNvPr>
          <p:cNvSpPr/>
          <p:nvPr/>
        </p:nvSpPr>
        <p:spPr>
          <a:xfrm>
            <a:off x="615697" y="570345"/>
            <a:ext cx="3239216" cy="64008"/>
          </a:xfrm>
          <a:custGeom>
            <a:avLst/>
            <a:gdLst>
              <a:gd name="connsiteX0" fmla="*/ 0 w 7152036"/>
              <a:gd name="connsiteY0" fmla="*/ 0 h 64008"/>
              <a:gd name="connsiteX1" fmla="*/ 7152036 w 7152036"/>
              <a:gd name="connsiteY1" fmla="*/ 0 h 64008"/>
              <a:gd name="connsiteX2" fmla="*/ 7152036 w 7152036"/>
              <a:gd name="connsiteY2" fmla="*/ 64008 h 64008"/>
              <a:gd name="connsiteX3" fmla="*/ 0 w 7152036"/>
              <a:gd name="connsiteY3" fmla="*/ 64008 h 6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2036" h="64008">
                <a:moveTo>
                  <a:pt x="0" y="0"/>
                </a:moveTo>
                <a:lnTo>
                  <a:pt x="7152036" y="0"/>
                </a:lnTo>
                <a:lnTo>
                  <a:pt x="7152036" y="64008"/>
                </a:lnTo>
                <a:lnTo>
                  <a:pt x="0" y="6400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8918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11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4742811"/>
            <a:ext cx="3867144" cy="1734189"/>
          </a:xfrm>
          <a:prstGeom prst="rect">
            <a:avLst/>
          </a:prstGeom>
        </p:spPr>
        <p:txBody>
          <a:bodyPr rtlCol="0" anchor="t">
            <a:noAutofit/>
          </a:bodyPr>
          <a:lstStyle>
            <a:lvl1pPr>
              <a:defRPr sz="36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4361811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rtlCol="0"/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2527" y="4727571"/>
            <a:ext cx="6696073" cy="17494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  <a:lvl2pPr marL="228600" indent="0">
              <a:buNone/>
              <a:defRPr lang="en-US" dirty="0">
                <a:solidFill>
                  <a:schemeClr val="tx2"/>
                </a:solidFill>
              </a:defRPr>
            </a:lvl2pPr>
            <a:lvl3pPr marL="457200" indent="0">
              <a:buNone/>
              <a:defRPr lang="en-US" dirty="0">
                <a:solidFill>
                  <a:schemeClr val="tx2"/>
                </a:solidFill>
              </a:defRPr>
            </a:lvl3pPr>
            <a:lvl4pPr marL="685800" indent="0">
              <a:buNone/>
              <a:defRPr lang="en-US" dirty="0">
                <a:solidFill>
                  <a:schemeClr val="tx2"/>
                </a:solidFill>
              </a:defRPr>
            </a:lvl4pPr>
            <a:lvl5pPr marL="914400" indent="0">
              <a:buNone/>
              <a:defRPr lang="en-US" dirty="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6999"/>
            <a:ext cx="1891338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77000"/>
            <a:ext cx="657226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8658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12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3623948"/>
            <a:ext cx="3486152" cy="2599051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36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242949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rtlCol="0"/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05936" y="3623949"/>
            <a:ext cx="7252664" cy="259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  <a:lvl2pPr marL="228600" indent="0">
              <a:buNone/>
              <a:defRPr lang="en-US" dirty="0">
                <a:solidFill>
                  <a:schemeClr val="tx2"/>
                </a:solidFill>
              </a:defRPr>
            </a:lvl2pPr>
            <a:lvl3pPr marL="457200" indent="0">
              <a:buNone/>
              <a:defRPr lang="en-US" dirty="0">
                <a:solidFill>
                  <a:schemeClr val="tx2"/>
                </a:solidFill>
              </a:defRPr>
            </a:lvl3pPr>
            <a:lvl4pPr marL="685800" indent="0">
              <a:buNone/>
              <a:defRPr lang="en-US" dirty="0">
                <a:solidFill>
                  <a:schemeClr val="tx2"/>
                </a:solidFill>
              </a:defRPr>
            </a:lvl4pPr>
            <a:lvl5pPr marL="914400" indent="0">
              <a:buNone/>
              <a:defRPr lang="en-US" dirty="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6999"/>
            <a:ext cx="1891338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77000"/>
            <a:ext cx="657226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9137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13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016955"/>
            <a:ext cx="2924179" cy="1773540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36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0"/>
            <a:ext cx="9138609" cy="409729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672014" y="0"/>
            <a:ext cx="1329365" cy="409729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9" y="0"/>
            <a:ext cx="657221" cy="409729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19552" y="1001715"/>
            <a:ext cx="7639048" cy="22323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>
                <a:solidFill>
                  <a:schemeClr val="tx2"/>
                </a:solidFill>
              </a:defRPr>
            </a:lvl1pPr>
            <a:lvl2pPr marL="228600" indent="0">
              <a:buNone/>
              <a:defRPr lang="en-US" dirty="0">
                <a:solidFill>
                  <a:schemeClr val="tx2"/>
                </a:solidFill>
              </a:defRPr>
            </a:lvl2pPr>
            <a:lvl3pPr marL="457200" indent="0">
              <a:buNone/>
              <a:defRPr lang="en-US" dirty="0">
                <a:solidFill>
                  <a:schemeClr val="tx2"/>
                </a:solidFill>
              </a:defRPr>
            </a:lvl3pPr>
            <a:lvl4pPr marL="685800" indent="0">
              <a:buNone/>
              <a:defRPr lang="en-US" dirty="0">
                <a:solidFill>
                  <a:schemeClr val="tx2"/>
                </a:solidFill>
              </a:defRPr>
            </a:lvl4pPr>
            <a:lvl5pPr marL="914400" indent="0">
              <a:buNone/>
              <a:defRPr lang="en-US" dirty="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35" name="Espaço Reservado para Imagem 10">
            <a:extLst>
              <a:ext uri="{FF2B5EF4-FFF2-40B4-BE49-F238E27FC236}">
                <a16:creationId xmlns:a16="http://schemas.microsoft.com/office/drawing/2014/main" xmlns="" id="{4F7C1A4C-ACA8-3A17-4922-8A9094FFB30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3623947"/>
            <a:ext cx="12192000" cy="3234054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rtlCol="0"/>
          <a:lstStyle>
            <a:lvl1pPr marL="0" indent="0"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925832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14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016955"/>
            <a:ext cx="11125200" cy="731520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3399" y="2145668"/>
            <a:ext cx="4810129" cy="4378006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xmlns="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3400" y="6476999"/>
            <a:ext cx="3315941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3854723" y="6476998"/>
            <a:ext cx="942979" cy="381002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xmlns="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4797698" y="6492239"/>
            <a:ext cx="551213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12" name="Espaço Reservado para Imagem 11">
            <a:extLst>
              <a:ext uri="{FF2B5EF4-FFF2-40B4-BE49-F238E27FC236}">
                <a16:creationId xmlns:a16="http://schemas.microsoft.com/office/drawing/2014/main" xmlns="" id="{96F64025-FA05-CC42-8294-F944BC95DD0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00120" y="2129475"/>
            <a:ext cx="6291878" cy="4728525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marL="228600" lvl="0" indent="-228600" rtl="0"/>
            <a:r>
              <a:rPr lang="pt-BR"/>
              <a:t> 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9F7D2DCB-EC64-46B8-8C3D-7FA6E5EABD76}"/>
              </a:ext>
            </a:extLst>
          </p:cNvPr>
          <p:cNvSpPr/>
          <p:nvPr userDrawn="1"/>
        </p:nvSpPr>
        <p:spPr>
          <a:xfrm>
            <a:off x="634030" y="565606"/>
            <a:ext cx="11557968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5435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15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tângulo 35">
            <a:extLst>
              <a:ext uri="{FF2B5EF4-FFF2-40B4-BE49-F238E27FC236}">
                <a16:creationId xmlns:a16="http://schemas.microsoft.com/office/drawing/2014/main" xmlns="" id="{293EDC19-2576-AA88-E064-C7C747F16FCD}"/>
              </a:ext>
            </a:extLst>
          </p:cNvPr>
          <p:cNvSpPr/>
          <p:nvPr/>
        </p:nvSpPr>
        <p:spPr>
          <a:xfrm>
            <a:off x="634030" y="565606"/>
            <a:ext cx="11557968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016955"/>
            <a:ext cx="10969753" cy="731519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3400" y="2145668"/>
            <a:ext cx="4810129" cy="409352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xmlns="" id="{71A5194B-746E-D0FD-A7D1-71D10560BCC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00120" y="2129474"/>
            <a:ext cx="5758479" cy="4093525"/>
          </a:xfrm>
          <a:custGeom>
            <a:avLst/>
            <a:gdLst>
              <a:gd name="connsiteX0" fmla="*/ 0 w 5560101"/>
              <a:gd name="connsiteY0" fmla="*/ 0 h 4074407"/>
              <a:gd name="connsiteX1" fmla="*/ 5560101 w 5560101"/>
              <a:gd name="connsiteY1" fmla="*/ 0 h 4074407"/>
              <a:gd name="connsiteX2" fmla="*/ 5560101 w 5560101"/>
              <a:gd name="connsiteY2" fmla="*/ 4074407 h 4074407"/>
              <a:gd name="connsiteX3" fmla="*/ 0 w 5560101"/>
              <a:gd name="connsiteY3" fmla="*/ 4074407 h 4074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60101" h="4074407">
                <a:moveTo>
                  <a:pt x="0" y="0"/>
                </a:moveTo>
                <a:lnTo>
                  <a:pt x="5560101" y="0"/>
                </a:lnTo>
                <a:lnTo>
                  <a:pt x="5560101" y="4074407"/>
                </a:lnTo>
                <a:lnTo>
                  <a:pt x="0" y="4074407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marL="228600" lvl="0" indent="-228600" rtl="0"/>
            <a:r>
              <a:rPr lang="pt-BR"/>
              <a:t> </a:t>
            </a:r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xmlns="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33400" y="6477000"/>
            <a:ext cx="8582017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110043" y="6477000"/>
            <a:ext cx="1891326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xmlns="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001368" y="6492240"/>
            <a:ext cx="657231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3928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16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016955"/>
            <a:ext cx="11125199" cy="731519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36" name="Espaço Reservado para Imagem 11">
            <a:extLst>
              <a:ext uri="{FF2B5EF4-FFF2-40B4-BE49-F238E27FC236}">
                <a16:creationId xmlns:a16="http://schemas.microsoft.com/office/drawing/2014/main" xmlns="" id="{61ACD7CC-7A35-CC8D-F7DA-128B795065B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0" y="2145668"/>
            <a:ext cx="6291878" cy="4728525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marL="228600" lvl="0" indent="-228600" rtl="0"/>
            <a:r>
              <a:rPr lang="pt-BR"/>
              <a:t> 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843095" y="2145668"/>
            <a:ext cx="4815505" cy="4190497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9" name="Espaço Reservado para Rodapé 8">
            <a:extLst>
              <a:ext uri="{FF2B5EF4-FFF2-40B4-BE49-F238E27FC236}">
                <a16:creationId xmlns:a16="http://schemas.microsoft.com/office/drawing/2014/main" xmlns="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843095" y="6492240"/>
            <a:ext cx="3215297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0058398" y="6492240"/>
            <a:ext cx="942982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xmlns="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001379" y="6492240"/>
            <a:ext cx="657221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54335081-FA52-F16F-A616-E20DA766DB57}"/>
              </a:ext>
            </a:extLst>
          </p:cNvPr>
          <p:cNvSpPr/>
          <p:nvPr userDrawn="1"/>
        </p:nvSpPr>
        <p:spPr>
          <a:xfrm>
            <a:off x="634030" y="565606"/>
            <a:ext cx="11557968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5680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17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1016955"/>
            <a:ext cx="4810129" cy="1269482"/>
          </a:xfrm>
          <a:prstGeom prst="rect">
            <a:avLst/>
          </a:prstGeom>
        </p:spPr>
        <p:txBody>
          <a:bodyPr rtlCol="0" anchor="t">
            <a:noAutofit/>
          </a:bodyPr>
          <a:lstStyle>
            <a:lvl1pPr>
              <a:defRPr sz="36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34030" y="2495234"/>
            <a:ext cx="4709498" cy="3727766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05562" y="1010614"/>
            <a:ext cx="5753037" cy="5212386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6999"/>
            <a:ext cx="8576637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507480"/>
            <a:ext cx="1891338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76999"/>
            <a:ext cx="662624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DD765160-0AD1-7CB4-8350-CBCBF4F7DE6D}"/>
              </a:ext>
            </a:extLst>
          </p:cNvPr>
          <p:cNvSpPr/>
          <p:nvPr userDrawn="1"/>
        </p:nvSpPr>
        <p:spPr>
          <a:xfrm>
            <a:off x="634030" y="565606"/>
            <a:ext cx="4709498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6B0551DE-1F1F-2C48-CB34-005587707E99}"/>
              </a:ext>
            </a:extLst>
          </p:cNvPr>
          <p:cNvSpPr/>
          <p:nvPr userDrawn="1"/>
        </p:nvSpPr>
        <p:spPr>
          <a:xfrm>
            <a:off x="5345730" y="565605"/>
            <a:ext cx="6846270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0683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Imagem 18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1016955"/>
            <a:ext cx="3486153" cy="1316347"/>
          </a:xfrm>
          <a:prstGeom prst="rect">
            <a:avLst/>
          </a:prstGeom>
        </p:spPr>
        <p:txBody>
          <a:bodyPr rtlCol="0" anchor="t">
            <a:noAutofit/>
          </a:bodyPr>
          <a:lstStyle>
            <a:lvl1pPr>
              <a:defRPr sz="36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xmlns="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34030" y="2495233"/>
            <a:ext cx="3385517" cy="3727765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76142" y="1016954"/>
            <a:ext cx="7082457" cy="520604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6999"/>
            <a:ext cx="1891338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77000"/>
            <a:ext cx="657226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05CA24FE-7F15-0A35-2050-28F4CE33B91F}"/>
              </a:ext>
            </a:extLst>
          </p:cNvPr>
          <p:cNvSpPr/>
          <p:nvPr userDrawn="1"/>
        </p:nvSpPr>
        <p:spPr>
          <a:xfrm>
            <a:off x="634030" y="565606"/>
            <a:ext cx="338552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CC9E0A62-7502-AFE4-4860-6DE00EB6D1D5}"/>
              </a:ext>
            </a:extLst>
          </p:cNvPr>
          <p:cNvSpPr/>
          <p:nvPr userDrawn="1"/>
        </p:nvSpPr>
        <p:spPr>
          <a:xfrm>
            <a:off x="4019547" y="565605"/>
            <a:ext cx="8172453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1476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úmero Gran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>
            <a:extLst>
              <a:ext uri="{FF2B5EF4-FFF2-40B4-BE49-F238E27FC236}">
                <a16:creationId xmlns:a16="http://schemas.microsoft.com/office/drawing/2014/main" xmlns="" id="{4473C94E-2C8E-3F68-4792-D2F9DD866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961" y="5109525"/>
            <a:ext cx="8195638" cy="744634"/>
          </a:xfrm>
        </p:spPr>
        <p:txBody>
          <a:bodyPr rtlCol="0" anchor="b">
            <a:normAutofit/>
          </a:bodyPr>
          <a:lstStyle>
            <a:lvl1pPr>
              <a:defRPr sz="2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xmlns="" id="{16E6EBA2-EEB8-DB5B-897E-6DAE1530B3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33400" y="533400"/>
            <a:ext cx="11125200" cy="4576763"/>
          </a:xfrm>
        </p:spPr>
        <p:txBody>
          <a:bodyPr rtlCol="0">
            <a:normAutofit/>
          </a:bodyPr>
          <a:lstStyle>
            <a:lvl1pPr marL="0" indent="0">
              <a:buNone/>
              <a:defRPr sz="30000" b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/>
              <a:t>##%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77000"/>
            <a:ext cx="8576637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77000"/>
            <a:ext cx="1880546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41"/>
            <a:ext cx="662624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xmlns="" id="{CCD9F1A0-57DB-F034-0AB9-2E671ABA4CDD}"/>
              </a:ext>
            </a:extLst>
          </p:cNvPr>
          <p:cNvSpPr/>
          <p:nvPr/>
        </p:nvSpPr>
        <p:spPr>
          <a:xfrm>
            <a:off x="9110040" y="6155911"/>
            <a:ext cx="3081959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37" name="Retângulo 36">
            <a:extLst>
              <a:ext uri="{FF2B5EF4-FFF2-40B4-BE49-F238E27FC236}">
                <a16:creationId xmlns:a16="http://schemas.microsoft.com/office/drawing/2014/main" xmlns="" id="{66B7340E-9893-2D44-91EA-76771EE522E6}"/>
              </a:ext>
            </a:extLst>
          </p:cNvPr>
          <p:cNvSpPr/>
          <p:nvPr/>
        </p:nvSpPr>
        <p:spPr>
          <a:xfrm>
            <a:off x="3467745" y="6155911"/>
            <a:ext cx="5642289" cy="640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08451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úmero Grande 2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1">
            <a:extLst>
              <a:ext uri="{FF2B5EF4-FFF2-40B4-BE49-F238E27FC236}">
                <a16:creationId xmlns:a16="http://schemas.microsoft.com/office/drawing/2014/main" xmlns="" id="{7598420F-9109-D819-4B18-8ABF25354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2961" y="5109526"/>
            <a:ext cx="8195638" cy="744634"/>
          </a:xfrm>
        </p:spPr>
        <p:txBody>
          <a:bodyPr rtlCol="0" anchor="b">
            <a:normAutofit/>
          </a:bodyPr>
          <a:lstStyle>
            <a:lvl1pPr>
              <a:defRPr sz="2000" b="1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11" name="Espaço Reservado para Conteúdo 10">
            <a:extLst>
              <a:ext uri="{FF2B5EF4-FFF2-40B4-BE49-F238E27FC236}">
                <a16:creationId xmlns:a16="http://schemas.microsoft.com/office/drawing/2014/main" xmlns="" id="{1BEF40F6-4B37-BBD3-E0AD-279A48AF21F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576388" y="533400"/>
            <a:ext cx="10082212" cy="4535488"/>
          </a:xfrm>
        </p:spPr>
        <p:txBody>
          <a:bodyPr rtlCol="0" anchor="b">
            <a:noAutofit/>
          </a:bodyPr>
          <a:lstStyle>
            <a:lvl1pPr marL="0" indent="0">
              <a:buNone/>
              <a:defRPr sz="30000"/>
            </a:lvl1pPr>
          </a:lstStyle>
          <a:p>
            <a:pPr lvl="0" rtl="0"/>
            <a:r>
              <a:rPr lang="pt-BR"/>
              <a:t>##%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41"/>
            <a:ext cx="662624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xmlns="" id="{E839B9B1-5BEF-4F31-6B44-3CB4CD58885D}"/>
              </a:ext>
            </a:extLst>
          </p:cNvPr>
          <p:cNvSpPr/>
          <p:nvPr/>
        </p:nvSpPr>
        <p:spPr>
          <a:xfrm>
            <a:off x="9110040" y="6155911"/>
            <a:ext cx="3081959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xmlns="" id="{27548359-EFF8-1F42-7DB6-7D93AD66C2F5}"/>
              </a:ext>
            </a:extLst>
          </p:cNvPr>
          <p:cNvSpPr/>
          <p:nvPr/>
        </p:nvSpPr>
        <p:spPr>
          <a:xfrm>
            <a:off x="3467745" y="6155911"/>
            <a:ext cx="5642289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08790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úmero Maior 3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ítulo 9">
            <a:extLst>
              <a:ext uri="{FF2B5EF4-FFF2-40B4-BE49-F238E27FC236}">
                <a16:creationId xmlns:a16="http://schemas.microsoft.com/office/drawing/2014/main" xmlns="" id="{3F766B52-229C-C000-F364-4B90D3B58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5503767"/>
            <a:ext cx="8197616" cy="744633"/>
          </a:xfrm>
        </p:spPr>
        <p:txBody>
          <a:bodyPr rtlCol="0" anchor="b">
            <a:normAutofit/>
          </a:bodyPr>
          <a:lstStyle>
            <a:lvl1pPr>
              <a:defRPr sz="2000" b="1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9" name="Espaço Reservado para Conteúdo 8">
            <a:extLst>
              <a:ext uri="{FF2B5EF4-FFF2-40B4-BE49-F238E27FC236}">
                <a16:creationId xmlns:a16="http://schemas.microsoft.com/office/drawing/2014/main" xmlns="" id="{339F166E-4119-CF5D-6537-03CAC7026DAD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33400" y="533400"/>
            <a:ext cx="8197850" cy="4535488"/>
          </a:xfrm>
        </p:spPr>
        <p:txBody>
          <a:bodyPr rtlCol="0">
            <a:normAutofit/>
          </a:bodyPr>
          <a:lstStyle>
            <a:lvl1pPr marL="0" indent="0">
              <a:buNone/>
              <a:defRPr sz="25000"/>
            </a:lvl1pPr>
          </a:lstStyle>
          <a:p>
            <a:pPr lvl="0" rtl="0"/>
            <a:r>
              <a:rPr lang="pt-BR"/>
              <a:t>##%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77000"/>
            <a:ext cx="5747706" cy="38100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79139" y="6477000"/>
            <a:ext cx="1783858" cy="381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68391" y="6492241"/>
            <a:ext cx="662624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xmlns="" id="{9B44F338-C24A-72CF-A14A-4F2D72023D14}"/>
              </a:ext>
            </a:extLst>
          </p:cNvPr>
          <p:cNvSpPr/>
          <p:nvPr/>
        </p:nvSpPr>
        <p:spPr>
          <a:xfrm>
            <a:off x="634030" y="565606"/>
            <a:ext cx="11557968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60CA27EA-41C5-29B8-12D6-3E865A8BE203}"/>
              </a:ext>
            </a:extLst>
          </p:cNvPr>
          <p:cNvSpPr/>
          <p:nvPr userDrawn="1"/>
        </p:nvSpPr>
        <p:spPr>
          <a:xfrm>
            <a:off x="9110034" y="0"/>
            <a:ext cx="308196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23853515-1714-73E5-D625-2A609526F7E8}"/>
              </a:ext>
            </a:extLst>
          </p:cNvPr>
          <p:cNvSpPr/>
          <p:nvPr userDrawn="1"/>
        </p:nvSpPr>
        <p:spPr>
          <a:xfrm>
            <a:off x="9110040" y="565606"/>
            <a:ext cx="3081959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5573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claração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xmlns="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3399" y="1016955"/>
            <a:ext cx="11125201" cy="4840285"/>
          </a:xfrm>
          <a:prstGeom prst="rect">
            <a:avLst/>
          </a:prstGeom>
        </p:spPr>
        <p:txBody>
          <a:bodyPr rtlCol="0" anchor="t"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286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572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6858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9144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pt-BR"/>
              <a:t>Clique para adicionar uma Instrução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0"/>
            <a:ext cx="8576637" cy="36576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39"/>
            <a:ext cx="1891338" cy="36576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40"/>
            <a:ext cx="662624" cy="365761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F810F272-8DCB-3D9F-8EA6-FBDD6B7DFDA3}"/>
              </a:ext>
            </a:extLst>
          </p:cNvPr>
          <p:cNvSpPr/>
          <p:nvPr userDrawn="1"/>
        </p:nvSpPr>
        <p:spPr>
          <a:xfrm>
            <a:off x="9110040" y="6155911"/>
            <a:ext cx="3081959" cy="640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F638ED97-EB88-D071-C45A-D0C32569D40D}"/>
              </a:ext>
            </a:extLst>
          </p:cNvPr>
          <p:cNvSpPr/>
          <p:nvPr userDrawn="1"/>
        </p:nvSpPr>
        <p:spPr>
          <a:xfrm>
            <a:off x="3467745" y="6155911"/>
            <a:ext cx="5642289" cy="6400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6982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claração 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xmlns="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3399" y="1013308"/>
            <a:ext cx="11125201" cy="5204612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tx2"/>
                </a:solidFill>
              </a:defRPr>
            </a:lvl1pPr>
            <a:lvl2pPr marL="2286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tx2"/>
                </a:solidFill>
              </a:defRPr>
            </a:lvl2pPr>
            <a:lvl3pPr marL="4572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tx2"/>
                </a:solidFill>
              </a:defRPr>
            </a:lvl3pPr>
            <a:lvl4pPr marL="6858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tx2"/>
                </a:solidFill>
              </a:defRPr>
            </a:lvl4pPr>
            <a:lvl5pPr marL="9144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 para adicionar uma Instrução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</a:p>
        </p:txBody>
      </p:sp>
      <p:sp>
        <p:nvSpPr>
          <p:cNvPr id="10" name="Espaço Reservado para Rodapé 3">
            <a:extLst>
              <a:ext uri="{FF2B5EF4-FFF2-40B4-BE49-F238E27FC236}">
                <a16:creationId xmlns:a16="http://schemas.microsoft.com/office/drawing/2014/main" xmlns="" id="{8BF9C9D6-DA86-3C40-578D-A1E0A226D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9" name="Espaço Reservado para Data 2">
            <a:extLst>
              <a:ext uri="{FF2B5EF4-FFF2-40B4-BE49-F238E27FC236}">
                <a16:creationId xmlns:a16="http://schemas.microsoft.com/office/drawing/2014/main" xmlns="" id="{EDDA72D8-8E1B-E9E1-BE77-CAA0A8C269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7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11" name="Espaço Reservado para o Número do Slide 4">
            <a:extLst>
              <a:ext uri="{FF2B5EF4-FFF2-40B4-BE49-F238E27FC236}">
                <a16:creationId xmlns:a16="http://schemas.microsoft.com/office/drawing/2014/main" xmlns="" id="{6CD685AC-8C83-2966-C687-1A563ED4E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41"/>
            <a:ext cx="662623" cy="365760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xmlns="" id="{16013958-6C87-60CF-9219-2BB1A3A4CCA8}"/>
              </a:ext>
            </a:extLst>
          </p:cNvPr>
          <p:cNvSpPr/>
          <p:nvPr userDrawn="1"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7F72B8EA-56EE-EDC6-509C-908732AAD241}"/>
              </a:ext>
            </a:extLst>
          </p:cNvPr>
          <p:cNvSpPr/>
          <p:nvPr userDrawn="1"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50879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strução 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3F6E1CB6-4A50-1364-430B-EF249B6D00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33398" y="1016955"/>
            <a:ext cx="11125201" cy="4782312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1"/>
                </a:solidFill>
              </a:defRPr>
            </a:lvl1pPr>
            <a:lvl2pPr marL="2286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1"/>
                </a:solidFill>
              </a:defRPr>
            </a:lvl2pPr>
            <a:lvl3pPr marL="4572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1"/>
                </a:solidFill>
              </a:defRPr>
            </a:lvl3pPr>
            <a:lvl4pPr marL="6858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1"/>
                </a:solidFill>
              </a:defRPr>
            </a:lvl4pPr>
            <a:lvl5pPr marL="914400" indent="0">
              <a:lnSpc>
                <a:spcPct val="90000"/>
              </a:lnSpc>
              <a:spcBef>
                <a:spcPts val="0"/>
              </a:spcBef>
              <a:buNone/>
              <a:defRPr sz="7200" b="1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pt-BR"/>
              <a:t>Clique para adicionar uma instrução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78955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8996" y="6492241"/>
            <a:ext cx="669603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CDEEA900-0D70-4D93-7863-89A4085C93C9}"/>
              </a:ext>
            </a:extLst>
          </p:cNvPr>
          <p:cNvSpPr/>
          <p:nvPr userDrawn="1"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B6174C4B-8932-8749-0D17-218307FD761A}"/>
              </a:ext>
            </a:extLst>
          </p:cNvPr>
          <p:cNvSpPr/>
          <p:nvPr userDrawn="1"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82392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"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67745" y="5216204"/>
            <a:ext cx="8190855" cy="640080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>
              <a:lnSpc>
                <a:spcPct val="120000"/>
              </a:lnSpc>
              <a:defRPr sz="2000" spc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rtl="0"/>
            <a:r>
              <a:rPr lang="pt-BR"/>
              <a:t>Autor da Citação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xmlns="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3398" y="1016954"/>
            <a:ext cx="11125201" cy="3711571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 marL="164592" indent="-164592">
              <a:lnSpc>
                <a:spcPct val="90000"/>
              </a:lnSpc>
              <a:spcBef>
                <a:spcPts val="0"/>
              </a:spcBef>
              <a:buNone/>
              <a:defRPr sz="7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 para adicionar uma Citação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78961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68" y="6492241"/>
            <a:ext cx="657231" cy="365760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xmlns="" id="{F22AFB11-60F0-1BFB-3EE2-25A317606ED4}"/>
              </a:ext>
            </a:extLst>
          </p:cNvPr>
          <p:cNvSpPr/>
          <p:nvPr/>
        </p:nvSpPr>
        <p:spPr>
          <a:xfrm>
            <a:off x="9110040" y="6155911"/>
            <a:ext cx="3081959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35" name="Retângulo 34">
            <a:extLst>
              <a:ext uri="{FF2B5EF4-FFF2-40B4-BE49-F238E27FC236}">
                <a16:creationId xmlns:a16="http://schemas.microsoft.com/office/drawing/2014/main" xmlns="" id="{3DB6C2DA-9756-1101-616C-92AE71300FD8}"/>
              </a:ext>
            </a:extLst>
          </p:cNvPr>
          <p:cNvSpPr/>
          <p:nvPr/>
        </p:nvSpPr>
        <p:spPr>
          <a:xfrm>
            <a:off x="3467745" y="6155911"/>
            <a:ext cx="5642289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26320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ção 2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>
            <a:extLst>
              <a:ext uri="{FF2B5EF4-FFF2-40B4-BE49-F238E27FC236}">
                <a16:creationId xmlns:a16="http://schemas.microsoft.com/office/drawing/2014/main" xmlns="" id="{8E449530-F624-DF0E-5783-08CE43BB9B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50579" y="5213166"/>
            <a:ext cx="7152032" cy="654234"/>
          </a:xfrm>
        </p:spPr>
        <p:txBody>
          <a:bodyPr rtlCol="0" anchor="b">
            <a:normAutofit/>
          </a:bodyPr>
          <a:lstStyle>
            <a:lvl1pPr>
              <a:defRPr sz="2000">
                <a:solidFill>
                  <a:schemeClr val="bg2"/>
                </a:solidFill>
              </a:defRPr>
            </a:lvl1pPr>
          </a:lstStyle>
          <a:p>
            <a:pPr rtl="0"/>
            <a:r>
              <a:rPr lang="pt-BR"/>
              <a:t>Autor da Citação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xmlns="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564629" y="1016955"/>
            <a:ext cx="9037983" cy="3361830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 marL="164592" indent="-164592">
              <a:lnSpc>
                <a:spcPct val="90000"/>
              </a:lnSpc>
              <a:spcBef>
                <a:spcPts val="0"/>
              </a:spcBef>
              <a:buNone/>
              <a:defRPr sz="72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 para adicionar uma citação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78955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8996" y="6492239"/>
            <a:ext cx="669603" cy="365762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xmlns="" id="{4DFFCFBA-7D7E-58B0-8630-FC532477B231}"/>
              </a:ext>
            </a:extLst>
          </p:cNvPr>
          <p:cNvSpPr/>
          <p:nvPr/>
        </p:nvSpPr>
        <p:spPr>
          <a:xfrm>
            <a:off x="9110040" y="6155911"/>
            <a:ext cx="3081959" cy="640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35" name="Retângulo 34">
            <a:extLst>
              <a:ext uri="{FF2B5EF4-FFF2-40B4-BE49-F238E27FC236}">
                <a16:creationId xmlns:a16="http://schemas.microsoft.com/office/drawing/2014/main" xmlns="" id="{C7ABCBB3-5444-1C63-982A-1A2C44851352}"/>
              </a:ext>
            </a:extLst>
          </p:cNvPr>
          <p:cNvSpPr/>
          <p:nvPr/>
        </p:nvSpPr>
        <p:spPr>
          <a:xfrm>
            <a:off x="3467745" y="6155911"/>
            <a:ext cx="5642289" cy="6400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3821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ção 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>
            <a:extLst>
              <a:ext uri="{FF2B5EF4-FFF2-40B4-BE49-F238E27FC236}">
                <a16:creationId xmlns:a16="http://schemas.microsoft.com/office/drawing/2014/main" xmlns="" id="{F3911537-9B2D-3AC3-4978-FFAA74E6CB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00118" y="5472201"/>
            <a:ext cx="5758481" cy="385039"/>
          </a:xfrm>
        </p:spPr>
        <p:txBody>
          <a:bodyPr rtlCol="0" anchor="b">
            <a:norm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pt-BR"/>
              <a:t>Autor da Citação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xmlns="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3399" y="1016954"/>
            <a:ext cx="8576637" cy="4089489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 marL="164592" indent="-164592">
              <a:lnSpc>
                <a:spcPct val="90000"/>
              </a:lnSpc>
              <a:spcBef>
                <a:spcPts val="0"/>
              </a:spcBef>
              <a:buNone/>
              <a:defRPr sz="7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/>
              <a:t>Clique para adicionar uma Citação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7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41"/>
            <a:ext cx="662623" cy="365760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23216E38-A715-5665-7BB7-7254F2F2D693}"/>
              </a:ext>
            </a:extLst>
          </p:cNvPr>
          <p:cNvSpPr/>
          <p:nvPr userDrawn="1"/>
        </p:nvSpPr>
        <p:spPr>
          <a:xfrm>
            <a:off x="5900118" y="6155910"/>
            <a:ext cx="6279500" cy="640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24868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is Conteúdos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6"/>
            <a:ext cx="11125201" cy="731520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37" name="Espaço Reservado para Conteúdo 5">
            <a:extLst>
              <a:ext uri="{FF2B5EF4-FFF2-40B4-BE49-F238E27FC236}">
                <a16:creationId xmlns:a16="http://schemas.microsoft.com/office/drawing/2014/main" xmlns="" id="{2D30AC1E-99F3-1176-72D1-F6FF258E3075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33399" y="1883248"/>
            <a:ext cx="5075238" cy="4339752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38" name="Espaço Reservado para Conteúdo 11">
            <a:extLst>
              <a:ext uri="{FF2B5EF4-FFF2-40B4-BE49-F238E27FC236}">
                <a16:creationId xmlns:a16="http://schemas.microsoft.com/office/drawing/2014/main" xmlns="" id="{54CE6F64-34A4-5E4B-21B9-E65B60D60DF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583043" y="1883248"/>
            <a:ext cx="5075556" cy="4339752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39"/>
            <a:ext cx="662624" cy="365761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B0DF6D21-8591-4FB9-5FF0-44B10800DC79}"/>
              </a:ext>
            </a:extLst>
          </p:cNvPr>
          <p:cNvSpPr/>
          <p:nvPr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xmlns="" id="{7A7345B5-8AF1-C46D-5FB8-FF298EC5943D}"/>
              </a:ext>
            </a:extLst>
          </p:cNvPr>
          <p:cNvSpPr/>
          <p:nvPr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84970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11125201" cy="731520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3399" y="1883248"/>
            <a:ext cx="5074920" cy="375613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xmlns="" id="{5776AAF7-C632-FCD0-6A60-E0EA4A52F2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33399" y="2444434"/>
            <a:ext cx="5075238" cy="3778566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xmlns="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83679" y="1883247"/>
            <a:ext cx="5074920" cy="375613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/>
              <a:t>Clique para editar o texto Mestre</a:t>
            </a:r>
          </a:p>
        </p:txBody>
      </p:sp>
      <p:sp>
        <p:nvSpPr>
          <p:cNvPr id="12" name="Espaço Reservado para Conteúdo 11">
            <a:extLst>
              <a:ext uri="{FF2B5EF4-FFF2-40B4-BE49-F238E27FC236}">
                <a16:creationId xmlns:a16="http://schemas.microsoft.com/office/drawing/2014/main" xmlns="" id="{CD998360-6973-27D8-8B08-ACAE10572B3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583043" y="2444434"/>
            <a:ext cx="5075556" cy="3778566"/>
          </a:xfrm>
          <a:prstGeom prst="rect">
            <a:avLst/>
          </a:prstGeom>
        </p:spPr>
        <p:txBody>
          <a:bodyPr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xmlns="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xmlns="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9" name="Espaço Reservado para o Número do Slide 8">
            <a:extLst>
              <a:ext uri="{FF2B5EF4-FFF2-40B4-BE49-F238E27FC236}">
                <a16:creationId xmlns:a16="http://schemas.microsoft.com/office/drawing/2014/main" xmlns="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92241"/>
            <a:ext cx="657226" cy="365760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7" name="Retângulo 36">
            <a:extLst>
              <a:ext uri="{FF2B5EF4-FFF2-40B4-BE49-F238E27FC236}">
                <a16:creationId xmlns:a16="http://schemas.microsoft.com/office/drawing/2014/main" xmlns="" id="{AB0A7ECD-2835-13DC-1392-DC6E9D6B14EE}"/>
              </a:ext>
            </a:extLst>
          </p:cNvPr>
          <p:cNvSpPr/>
          <p:nvPr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38" name="Retângulo 37">
            <a:extLst>
              <a:ext uri="{FF2B5EF4-FFF2-40B4-BE49-F238E27FC236}">
                <a16:creationId xmlns:a16="http://schemas.microsoft.com/office/drawing/2014/main" xmlns="" id="{33FF6D6A-BF5E-8499-2E05-993B26BA4977}"/>
              </a:ext>
            </a:extLst>
          </p:cNvPr>
          <p:cNvSpPr/>
          <p:nvPr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52586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11125201" cy="1112519"/>
          </a:xfrm>
          <a:prstGeom prst="rect">
            <a:avLst/>
          </a:prstGeom>
        </p:spPr>
        <p:txBody>
          <a:bodyPr rtlCol="0" anchor="t"/>
          <a:lstStyle>
            <a:lvl1pPr>
              <a:defRPr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xmlns="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xmlns="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41"/>
            <a:ext cx="662624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xmlns="" id="{D0F7BCB4-DC28-7382-4A0F-0498411C4247}"/>
              </a:ext>
            </a:extLst>
          </p:cNvPr>
          <p:cNvSpPr/>
          <p:nvPr userDrawn="1"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xmlns="" id="{DB5560D8-36FC-D0D1-04BB-54F2CCBC8B5E}"/>
              </a:ext>
            </a:extLst>
          </p:cNvPr>
          <p:cNvSpPr/>
          <p:nvPr userDrawn="1"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47240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az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xmlns="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xmlns="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4" name="Espaço Reservado para o Número do Slide 3">
            <a:extLst>
              <a:ext uri="{FF2B5EF4-FFF2-40B4-BE49-F238E27FC236}">
                <a16:creationId xmlns:a16="http://schemas.microsoft.com/office/drawing/2014/main" xmlns="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92241"/>
            <a:ext cx="657226" cy="365760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1423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3867155" cy="1757505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3600"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3398" y="3242948"/>
            <a:ext cx="3867154" cy="3081652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t-BR"/>
              <a:t>Clique para editar o texto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2527" y="1001714"/>
            <a:ext cx="6696073" cy="52212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>
                <a:solidFill>
                  <a:schemeClr val="tx2"/>
                </a:solidFill>
              </a:defRPr>
            </a:lvl1pPr>
            <a:lvl2pPr>
              <a:defRPr lang="en-US" dirty="0">
                <a:solidFill>
                  <a:schemeClr val="tx2"/>
                </a:solidFill>
              </a:defRPr>
            </a:lvl2pPr>
            <a:lvl3pPr>
              <a:defRPr lang="en-US" dirty="0">
                <a:solidFill>
                  <a:schemeClr val="tx2"/>
                </a:solidFill>
              </a:defRPr>
            </a:lvl3pPr>
            <a:lvl4pPr>
              <a:defRPr lang="en-US" dirty="0">
                <a:solidFill>
                  <a:schemeClr val="tx2"/>
                </a:solidFill>
              </a:defRPr>
            </a:lvl4pPr>
            <a:lvl5pPr>
              <a:defRPr lang="en-US" dirty="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41"/>
            <a:ext cx="662624" cy="365760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7" name="Retângulo 36">
            <a:extLst>
              <a:ext uri="{FF2B5EF4-FFF2-40B4-BE49-F238E27FC236}">
                <a16:creationId xmlns:a16="http://schemas.microsoft.com/office/drawing/2014/main" xmlns="" id="{120561F0-CF17-B530-6961-589A8ED59092}"/>
              </a:ext>
            </a:extLst>
          </p:cNvPr>
          <p:cNvSpPr/>
          <p:nvPr/>
        </p:nvSpPr>
        <p:spPr>
          <a:xfrm>
            <a:off x="634029" y="570037"/>
            <a:ext cx="3766523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38" name="Retângulo 37">
            <a:extLst>
              <a:ext uri="{FF2B5EF4-FFF2-40B4-BE49-F238E27FC236}">
                <a16:creationId xmlns:a16="http://schemas.microsoft.com/office/drawing/2014/main" xmlns="" id="{38CC40D6-7654-D186-61ED-908232C31F69}"/>
              </a:ext>
            </a:extLst>
          </p:cNvPr>
          <p:cNvSpPr/>
          <p:nvPr/>
        </p:nvSpPr>
        <p:spPr>
          <a:xfrm>
            <a:off x="4400552" y="570037"/>
            <a:ext cx="7791448" cy="615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6799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1016955"/>
            <a:ext cx="3486153" cy="1762083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 sz="3600" cap="all" baseline="0"/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xmlns="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3399" y="2991503"/>
            <a:ext cx="3486153" cy="3333097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t-BR"/>
              <a:t>Clique para editar o texto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xmlns="" id="{9571C769-CEC8-962A-01E6-15B0E056791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4962527" y="631580"/>
            <a:ext cx="6696073" cy="5845420"/>
          </a:xfrm>
          <a:prstGeom prst="rect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t-BR"/>
              <a:t>Título da apresentação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xmlns="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38"/>
            <a:ext cx="1880548" cy="365761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US"/>
              <a:t>17/09/2025</a:t>
            </a:r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xmlns="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5976" y="6492237"/>
            <a:ext cx="662624" cy="365763"/>
          </a:xfrm>
          <a:prstGeom prst="rect">
            <a:avLst/>
          </a:prstGeom>
        </p:spPr>
        <p:txBody>
          <a:bodyPr rtlCol="0"/>
          <a:lstStyle/>
          <a:p>
            <a:pPr rtl="0"/>
            <a:fld id="{AEAA3239-9EA4-4A65-A281-97F994456D9F}" type="slidenum">
              <a:rPr lang="en-US" smtClean="0"/>
              <a:t>‹nº›</a:t>
            </a:fld>
            <a:endParaRPr lang="en-US"/>
          </a:p>
        </p:txBody>
      </p:sp>
      <p:sp>
        <p:nvSpPr>
          <p:cNvPr id="35" name="Retângulo 34">
            <a:extLst>
              <a:ext uri="{FF2B5EF4-FFF2-40B4-BE49-F238E27FC236}">
                <a16:creationId xmlns:a16="http://schemas.microsoft.com/office/drawing/2014/main" xmlns="" id="{103DE75D-DDAE-AF30-6FFC-D490DF411F57}"/>
              </a:ext>
            </a:extLst>
          </p:cNvPr>
          <p:cNvSpPr/>
          <p:nvPr/>
        </p:nvSpPr>
        <p:spPr>
          <a:xfrm>
            <a:off x="634029" y="570037"/>
            <a:ext cx="4323111" cy="7481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xmlns="" id="{37FF2131-F761-6A93-E155-1DE63565D2B6}"/>
              </a:ext>
            </a:extLst>
          </p:cNvPr>
          <p:cNvSpPr/>
          <p:nvPr/>
        </p:nvSpPr>
        <p:spPr>
          <a:xfrm>
            <a:off x="4962522" y="570037"/>
            <a:ext cx="7229478" cy="748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78815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ã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11125201" cy="1860235"/>
          </a:xfrm>
          <a:prstGeom prst="rect">
            <a:avLst/>
          </a:prstGeom>
        </p:spPr>
        <p:txBody>
          <a:bodyPr rtlCol="0" anchor="t">
            <a:noAutofit/>
          </a:bodyPr>
          <a:lstStyle>
            <a:lvl1pPr>
              <a:defRPr sz="72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xmlns="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3398" y="3258190"/>
            <a:ext cx="11125201" cy="2964810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  <a:lvl2pPr marL="228600" indent="0">
              <a:buNone/>
              <a:defRPr>
                <a:solidFill>
                  <a:schemeClr val="tx2"/>
                </a:solidFill>
              </a:defRPr>
            </a:lvl2pPr>
            <a:lvl3pPr marL="457200" indent="0">
              <a:buNone/>
              <a:defRPr>
                <a:solidFill>
                  <a:schemeClr val="tx2"/>
                </a:solidFill>
              </a:defRPr>
            </a:lvl3pPr>
            <a:lvl4pPr marL="685800" indent="0">
              <a:buNone/>
              <a:defRPr>
                <a:solidFill>
                  <a:schemeClr val="tx2"/>
                </a:solidFill>
              </a:defRPr>
            </a:lvl4pPr>
            <a:lvl5pPr marL="91440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399" y="6492241"/>
            <a:ext cx="8576637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504949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14990" y="6492241"/>
            <a:ext cx="1043610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xmlns="" id="{C0612DD4-C154-5A34-CBE2-09022345DFF5}"/>
              </a:ext>
            </a:extLst>
          </p:cNvPr>
          <p:cNvSpPr/>
          <p:nvPr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>
              <a:solidFill>
                <a:schemeClr val="tx2"/>
              </a:solidFill>
            </a:endParaRPr>
          </a:p>
        </p:txBody>
      </p:sp>
      <p:sp>
        <p:nvSpPr>
          <p:cNvPr id="35" name="Retângulo 34">
            <a:extLst>
              <a:ext uri="{FF2B5EF4-FFF2-40B4-BE49-F238E27FC236}">
                <a16:creationId xmlns:a16="http://schemas.microsoft.com/office/drawing/2014/main" xmlns="" id="{A245B82D-4F13-20D2-DD25-C26E60C48A92}"/>
              </a:ext>
            </a:extLst>
          </p:cNvPr>
          <p:cNvSpPr/>
          <p:nvPr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3882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ão 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1016955"/>
            <a:ext cx="8576636" cy="1842020"/>
          </a:xfrm>
          <a:prstGeom prst="rect">
            <a:avLst/>
          </a:prstGeom>
        </p:spPr>
        <p:txBody>
          <a:bodyPr rtlCol="0" anchor="t">
            <a:noAutofit/>
          </a:bodyPr>
          <a:lstStyle>
            <a:lvl1pPr>
              <a:defRPr sz="72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xmlns="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3400" y="4614992"/>
            <a:ext cx="8576506" cy="1608008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>
              <a:buNone/>
              <a:defRPr sz="2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28600" indent="0">
              <a:buNone/>
              <a:defRPr sz="2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457200" indent="0">
              <a:buNone/>
              <a:defRPr sz="2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685800" indent="0">
              <a:buNone/>
              <a:defRPr sz="2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914400" indent="0">
              <a:buNone/>
              <a:defRPr sz="20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3400" y="6492241"/>
            <a:ext cx="8576636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10036" y="6492240"/>
            <a:ext cx="1891338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01374" y="6492241"/>
            <a:ext cx="657226" cy="36576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  <p:sp>
        <p:nvSpPr>
          <p:cNvPr id="58" name="Retângulo 57">
            <a:extLst>
              <a:ext uri="{FF2B5EF4-FFF2-40B4-BE49-F238E27FC236}">
                <a16:creationId xmlns:a16="http://schemas.microsoft.com/office/drawing/2014/main" xmlns="" id="{C0E45243-34A7-09D9-589C-A28D8FB592BD}"/>
              </a:ext>
            </a:extLst>
          </p:cNvPr>
          <p:cNvSpPr/>
          <p:nvPr/>
        </p:nvSpPr>
        <p:spPr>
          <a:xfrm>
            <a:off x="634029" y="570037"/>
            <a:ext cx="8476007" cy="6154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59" name="Retângulo 58">
            <a:extLst>
              <a:ext uri="{FF2B5EF4-FFF2-40B4-BE49-F238E27FC236}">
                <a16:creationId xmlns:a16="http://schemas.microsoft.com/office/drawing/2014/main" xmlns="" id="{377B2CF5-DB49-E6FB-F72A-24AA38988AEC}"/>
              </a:ext>
            </a:extLst>
          </p:cNvPr>
          <p:cNvSpPr/>
          <p:nvPr/>
        </p:nvSpPr>
        <p:spPr>
          <a:xfrm>
            <a:off x="9110036" y="570037"/>
            <a:ext cx="3081964" cy="615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6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xmlns="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8" y="1016955"/>
            <a:ext cx="11125201" cy="7467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pt-BR"/>
              <a:t>Clique para editar o estilo de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xmlns="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3398" y="1748474"/>
            <a:ext cx="11125202" cy="47285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xmlns="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33399" y="6476998"/>
            <a:ext cx="8576637" cy="3810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8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rtl="0"/>
            <a:r>
              <a:rPr lang="pt-BR"/>
              <a:t>Título da apresentação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xmlns="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10036" y="6476998"/>
            <a:ext cx="1885951" cy="3810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8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rtl="0"/>
            <a:r>
              <a:rPr lang="en-US"/>
              <a:t>17/09/2025</a:t>
            </a:r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xmlns="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01379" y="6476998"/>
            <a:ext cx="657221" cy="3810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800">
                <a:solidFill>
                  <a:schemeClr val="tx2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rtl="0"/>
            <a:fld id="{AEAA3239-9EA4-4A65-A281-97F994456D9F}" type="slidenum">
              <a:rPr lang="en-US" smtClean="0"/>
              <a:pPr rtl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12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  <p:sldLayoutId id="2147483701" r:id="rId41"/>
    <p:sldLayoutId id="2147483702" r:id="rId42"/>
    <p:sldLayoutId id="2147483703" r:id="rId43"/>
    <p:sldLayoutId id="2147483704" r:id="rId44"/>
    <p:sldLayoutId id="2147483705" r:id="rId45"/>
    <p:sldLayoutId id="2147483706" r:id="rId46"/>
    <p:sldLayoutId id="2147483707" r:id="rId47"/>
    <p:sldLayoutId id="2147483708" r:id="rId48"/>
    <p:sldLayoutId id="2147483709" r:id="rId49"/>
    <p:sldLayoutId id="2147483710" r:id="rId50"/>
    <p:sldLayoutId id="2147483711" r:id="rId51"/>
    <p:sldLayoutId id="2147483712" r:id="rId52"/>
    <p:sldLayoutId id="2147483713" r:id="rId53"/>
    <p:sldLayoutId id="2147483714" r:id="rId54"/>
    <p:sldLayoutId id="2147483715" r:id="rId55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b="0" kern="1200" spc="0" baseline="0">
          <a:solidFill>
            <a:schemeClr val="tx2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1pPr>
      <a:lvl2pPr marL="457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2pPr>
      <a:lvl3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3pPr>
      <a:lvl4pPr marL="914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4pPr>
      <a:lvl5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0" orient="horz" pos="2160" userDrawn="1">
          <p15:clr>
            <a:srgbClr val="F26B43"/>
          </p15:clr>
        </p15:guide>
        <p15:guide id="31" pos="3840" userDrawn="1">
          <p15:clr>
            <a:srgbClr val="F26B43"/>
          </p15:clr>
        </p15:guide>
        <p15:guide id="32" pos="336" userDrawn="1">
          <p15:clr>
            <a:srgbClr val="F26B43"/>
          </p15:clr>
        </p15:guide>
        <p15:guide id="33" pos="7344" userDrawn="1">
          <p15:clr>
            <a:srgbClr val="F26B43"/>
          </p15:clr>
        </p15:guide>
        <p15:guide id="34" orient="horz" pos="4080" userDrawn="1">
          <p15:clr>
            <a:srgbClr val="F26B43"/>
          </p15:clr>
        </p15:guide>
        <p15:guide id="35" orient="horz" pos="1344" userDrawn="1">
          <p15:clr>
            <a:srgbClr val="F26B43"/>
          </p15:clr>
        </p15:guide>
        <p15:guide id="36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Relationship Id="rId5" Type="http://schemas.openxmlformats.org/officeDocument/2006/relationships/hyperlink" Target="https://dfe-portal.svrs.rs.gov.br/CFF/ClassificacaoTributariaNCM" TargetMode="Externa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s://dfe-portal.svrs.rs.gov.br/CFF/ClassificacaoTributaria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7.png"/><Relationship Id="rId5" Type="http://schemas.openxmlformats.org/officeDocument/2006/relationships/image" Target="../media/image2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2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fe.fazenda.gov.br/portal/listaConteudo.aspx?tipoConteudo=04BIflQt1aY=&amp;AspxAutoDetectCookieSupport=1" TargetMode="External"/><Relationship Id="rId7" Type="http://schemas.openxmlformats.org/officeDocument/2006/relationships/image" Target="../media/image8.png"/><Relationship Id="rId2" Type="http://schemas.openxmlformats.org/officeDocument/2006/relationships/hyperlink" Target="https://www.planalto.gov.br/ccivil_03/leis/lcp/lcp214.htm" TargetMode="External"/><Relationship Id="rId1" Type="http://schemas.openxmlformats.org/officeDocument/2006/relationships/slideLayout" Target="../slideLayouts/slideLayout50.xml"/><Relationship Id="rId6" Type="http://schemas.openxmlformats.org/officeDocument/2006/relationships/hyperlink" Target="http://moc.sped.fazenda.pr.gov.br/RegrasDeValida%C3%A7%C3%A3o.html" TargetMode="External"/><Relationship Id="rId5" Type="http://schemas.openxmlformats.org/officeDocument/2006/relationships/hyperlink" Target="https://piloto-cbs.tributos.gov.br/" TargetMode="External"/><Relationship Id="rId4" Type="http://schemas.openxmlformats.org/officeDocument/2006/relationships/hyperlink" Target="https://dfe-portal.svrs.rs.gov.br/Cff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17204" y="1509680"/>
            <a:ext cx="8157592" cy="252028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7000" b="1" dirty="0"/>
              <a:t>Treinamento </a:t>
            </a:r>
            <a:br>
              <a:rPr lang="pt-BR" sz="7000" b="1" dirty="0"/>
            </a:br>
            <a:r>
              <a:rPr lang="pt-BR" sz="7000" b="1" dirty="0"/>
              <a:t>Reforma Tributária</a:t>
            </a:r>
          </a:p>
        </p:txBody>
      </p:sp>
      <p:pic>
        <p:nvPicPr>
          <p:cNvPr id="5" name="Picture 2" descr="http://www.teksystem.com.br/site/images/tit_erp_in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96" y="208263"/>
            <a:ext cx="3886200" cy="66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3559126" y="5668642"/>
            <a:ext cx="8314006" cy="11057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Bef>
                <a:spcPct val="0"/>
              </a:spcBef>
              <a:defRPr/>
            </a:pPr>
            <a:r>
              <a:rPr lang="pt-BR" sz="3000" b="1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Daniel Sabino</a:t>
            </a:r>
          </a:p>
          <a:p>
            <a:pPr algn="r">
              <a:spcBef>
                <a:spcPct val="0"/>
              </a:spcBef>
              <a:defRPr/>
            </a:pPr>
            <a:r>
              <a:rPr lang="pt-BR" sz="3000" b="1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Consultor Externo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96" y="5668642"/>
            <a:ext cx="2781455" cy="881598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0" y="4029960"/>
            <a:ext cx="12192000" cy="6798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4000" b="1" dirty="0">
                <a:solidFill>
                  <a:schemeClr val="accent3">
                    <a:lumMod val="50000"/>
                  </a:schemeClr>
                </a:solidFill>
              </a:rPr>
              <a:t>Validação de Regra Operação </a:t>
            </a:r>
          </a:p>
        </p:txBody>
      </p:sp>
    </p:spTree>
    <p:extLst>
      <p:ext uri="{BB962C8B-B14F-4D97-AF65-F5344CB8AC3E}">
        <p14:creationId xmlns:p14="http://schemas.microsoft.com/office/powerpoint/2010/main" val="97445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EFE497-3B8C-8609-6490-CB3115486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9933" y="2060810"/>
            <a:ext cx="10031105" cy="3438307"/>
          </a:xfrm>
        </p:spPr>
        <p:txBody>
          <a:bodyPr anchor="b">
            <a:normAutofit/>
          </a:bodyPr>
          <a:lstStyle/>
          <a:p>
            <a:pPr algn="ctr"/>
            <a:r>
              <a:rPr lang="en-US" sz="6700" dirty="0"/>
              <a:t>Reforma Tributária – Validação da Operação </a:t>
            </a:r>
            <a:r>
              <a:rPr lang="en-US" sz="6700" dirty="0" smtClean="0"/>
              <a:t>Fiscal</a:t>
            </a:r>
            <a:br>
              <a:rPr lang="en-US" sz="6700" dirty="0" smtClean="0"/>
            </a:br>
            <a:r>
              <a:rPr lang="en-US" sz="6700" dirty="0" smtClean="0"/>
              <a:t>(LC 214/2025)</a:t>
            </a:r>
            <a:endParaRPr lang="en-US" sz="6700" dirty="0"/>
          </a:p>
        </p:txBody>
      </p:sp>
    </p:spTree>
    <p:extLst>
      <p:ext uri="{BB962C8B-B14F-4D97-AF65-F5344CB8AC3E}">
        <p14:creationId xmlns:p14="http://schemas.microsoft.com/office/powerpoint/2010/main" val="104878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7055BC-A833-E686-ED1F-CC29C324DF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43000"/>
            <a:ext cx="8576636" cy="5271008"/>
          </a:xfrm>
        </p:spPr>
        <p:txBody>
          <a:bodyPr anchor="b">
            <a:normAutofit/>
          </a:bodyPr>
          <a:lstStyle/>
          <a:p>
            <a:r>
              <a:rPr lang="en-US" dirty="0"/>
              <a:t>Contexto e Fundamentos da Reforma Tributária</a:t>
            </a:r>
          </a:p>
        </p:txBody>
      </p:sp>
    </p:spTree>
    <p:extLst>
      <p:ext uri="{BB962C8B-B14F-4D97-AF65-F5344CB8AC3E}">
        <p14:creationId xmlns:p14="http://schemas.microsoft.com/office/powerpoint/2010/main" val="13110810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7AFCFD-640E-6FE0-CE28-5A49F48A1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6858000" cy="731519"/>
          </a:xfrm>
        </p:spPr>
        <p:txBody>
          <a:bodyPr anchor="t">
            <a:normAutofit/>
          </a:bodyPr>
          <a:lstStyle/>
          <a:p>
            <a:r>
              <a:rPr lang="en-US" sz="2500" dirty="0"/>
              <a:t>A Reforma Tributária e o novo papel do documento fiscal eletrônico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9E87014-87EA-D8F7-C4E3-D6C2FB5D3D59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33401" y="2145668"/>
            <a:ext cx="6858000" cy="4093526"/>
          </a:xfrm>
        </p:spPr>
        <p:txBody>
          <a:bodyPr>
            <a:normAutofit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Mudança</a:t>
            </a:r>
            <a:r>
              <a:rPr lang="en-US" b="1" dirty="0"/>
              <a:t> </a:t>
            </a:r>
            <a:r>
              <a:rPr lang="en-US" b="1" dirty="0" err="1"/>
              <a:t>Estrutural</a:t>
            </a:r>
            <a:r>
              <a:rPr lang="en-US" b="1" dirty="0"/>
              <a:t> na </a:t>
            </a:r>
            <a:r>
              <a:rPr lang="en-US" b="1" dirty="0" err="1"/>
              <a:t>Tributação</a:t>
            </a:r>
            <a:endParaRPr lang="en-US" b="1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/>
              <a:t>A </a:t>
            </a:r>
            <a:r>
              <a:rPr lang="en-US" dirty="0" err="1"/>
              <a:t>reforma</a:t>
            </a:r>
            <a:r>
              <a:rPr lang="en-US" dirty="0"/>
              <a:t> </a:t>
            </a:r>
            <a:r>
              <a:rPr lang="en-US" dirty="0" err="1"/>
              <a:t>transforma</a:t>
            </a:r>
            <a:r>
              <a:rPr lang="en-US" dirty="0"/>
              <a:t> o </a:t>
            </a:r>
            <a:r>
              <a:rPr lang="en-US" dirty="0" err="1"/>
              <a:t>processo</a:t>
            </a:r>
            <a:r>
              <a:rPr lang="en-US" dirty="0"/>
              <a:t> tributário </a:t>
            </a:r>
            <a:r>
              <a:rPr lang="en-US" dirty="0" err="1"/>
              <a:t>focando</a:t>
            </a:r>
            <a:r>
              <a:rPr lang="en-US" dirty="0"/>
              <a:t> na </a:t>
            </a:r>
            <a:r>
              <a:rPr lang="en-US" dirty="0" err="1"/>
              <a:t>qualidade</a:t>
            </a:r>
            <a:r>
              <a:rPr lang="en-US" dirty="0"/>
              <a:t> da </a:t>
            </a:r>
            <a:r>
              <a:rPr lang="en-US" dirty="0" err="1"/>
              <a:t>informação</a:t>
            </a:r>
            <a:r>
              <a:rPr lang="en-US" dirty="0"/>
              <a:t> no </a:t>
            </a:r>
            <a:r>
              <a:rPr lang="en-US" dirty="0" err="1"/>
              <a:t>momento</a:t>
            </a:r>
            <a:r>
              <a:rPr lang="en-US" dirty="0"/>
              <a:t> da </a:t>
            </a:r>
            <a:r>
              <a:rPr lang="en-US" dirty="0" err="1"/>
              <a:t>emissão</a:t>
            </a:r>
            <a:r>
              <a:rPr lang="en-US" dirty="0"/>
              <a:t> do documento fiscal eletrônico.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Centralidade</a:t>
            </a:r>
            <a:r>
              <a:rPr lang="en-US" b="1" dirty="0"/>
              <a:t> do XML na </a:t>
            </a:r>
            <a:r>
              <a:rPr lang="en-US" b="1" dirty="0" err="1"/>
              <a:t>Fiscalização</a:t>
            </a:r>
            <a:endParaRPr lang="en-US" b="1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/>
              <a:t>O XML da Nota Fiscal </a:t>
            </a:r>
            <a:r>
              <a:rPr lang="en-US" dirty="0" err="1"/>
              <a:t>Eletrônica</a:t>
            </a:r>
            <a:r>
              <a:rPr lang="en-US" dirty="0"/>
              <a:t> </a:t>
            </a:r>
            <a:r>
              <a:rPr lang="en-US" dirty="0" err="1"/>
              <a:t>torna</a:t>
            </a:r>
            <a:r>
              <a:rPr lang="en-US" dirty="0"/>
              <a:t>-se </a:t>
            </a:r>
            <a:r>
              <a:rPr lang="en-US" dirty="0" err="1"/>
              <a:t>insumo</a:t>
            </a:r>
            <a:r>
              <a:rPr lang="en-US" dirty="0"/>
              <a:t> </a:t>
            </a:r>
            <a:r>
              <a:rPr lang="en-US" dirty="0" err="1"/>
              <a:t>primário</a:t>
            </a:r>
            <a:r>
              <a:rPr lang="en-US" dirty="0"/>
              <a:t> para auditoria e </a:t>
            </a:r>
            <a:r>
              <a:rPr lang="en-US" dirty="0" err="1"/>
              <a:t>fiscalização</a:t>
            </a:r>
            <a:r>
              <a:rPr lang="en-US" dirty="0"/>
              <a:t>, </a:t>
            </a:r>
            <a:r>
              <a:rPr lang="en-US" dirty="0" err="1"/>
              <a:t>reduzindo</a:t>
            </a:r>
            <a:r>
              <a:rPr lang="en-US" dirty="0"/>
              <a:t> a </a:t>
            </a:r>
            <a:r>
              <a:rPr lang="en-US" dirty="0" err="1"/>
              <a:t>dependência</a:t>
            </a:r>
            <a:r>
              <a:rPr lang="en-US" dirty="0"/>
              <a:t> das </a:t>
            </a:r>
            <a:r>
              <a:rPr lang="en-US" dirty="0" err="1"/>
              <a:t>obrigações</a:t>
            </a:r>
            <a:r>
              <a:rPr lang="en-US" dirty="0"/>
              <a:t> </a:t>
            </a:r>
            <a:r>
              <a:rPr lang="en-US" dirty="0" err="1"/>
              <a:t>acessórias</a:t>
            </a:r>
            <a:r>
              <a:rPr lang="en-US" dirty="0"/>
              <a:t>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Exigência</a:t>
            </a:r>
            <a:r>
              <a:rPr lang="en-US" b="1" dirty="0"/>
              <a:t> de </a:t>
            </a:r>
            <a:r>
              <a:rPr lang="en-US" b="1" dirty="0" err="1"/>
              <a:t>Precisão</a:t>
            </a:r>
            <a:r>
              <a:rPr lang="en-US" b="1" dirty="0"/>
              <a:t> e Conformidade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/>
              <a:t>Erros na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base de cálculo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ser</a:t>
            </a:r>
            <a:r>
              <a:rPr lang="en-US" dirty="0"/>
              <a:t> </a:t>
            </a:r>
            <a:r>
              <a:rPr lang="en-US" dirty="0" err="1"/>
              <a:t>corrigidos</a:t>
            </a:r>
            <a:r>
              <a:rPr lang="en-US" dirty="0"/>
              <a:t> </a:t>
            </a:r>
            <a:r>
              <a:rPr lang="en-US" dirty="0" err="1"/>
              <a:t>posteriormente</a:t>
            </a:r>
            <a:r>
              <a:rPr lang="en-US" dirty="0"/>
              <a:t>, </a:t>
            </a:r>
            <a:r>
              <a:rPr lang="en-US" dirty="0" err="1"/>
              <a:t>exigindo</a:t>
            </a:r>
            <a:r>
              <a:rPr lang="en-US" dirty="0"/>
              <a:t> </a:t>
            </a:r>
            <a:r>
              <a:rPr lang="en-US" dirty="0" err="1"/>
              <a:t>atenção</a:t>
            </a:r>
            <a:r>
              <a:rPr lang="en-US" dirty="0"/>
              <a:t> </a:t>
            </a:r>
            <a:r>
              <a:rPr lang="en-US" dirty="0" err="1"/>
              <a:t>rigorosa</a:t>
            </a:r>
            <a:r>
              <a:rPr lang="en-US" dirty="0"/>
              <a:t> na </a:t>
            </a:r>
            <a:r>
              <a:rPr lang="en-US" dirty="0" err="1"/>
              <a:t>emissão</a:t>
            </a:r>
            <a:r>
              <a:rPr lang="en-US" dirty="0"/>
              <a:t>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Transformação</a:t>
            </a:r>
            <a:r>
              <a:rPr lang="en-US" b="1" dirty="0"/>
              <a:t> Cultural e </a:t>
            </a:r>
            <a:r>
              <a:rPr lang="en-US" b="1" dirty="0" err="1"/>
              <a:t>Operacional</a:t>
            </a:r>
            <a:endParaRPr lang="en-US" b="1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/>
              <a:t>A </a:t>
            </a:r>
            <a:r>
              <a:rPr lang="en-US" dirty="0" err="1"/>
              <a:t>reforma</a:t>
            </a:r>
            <a:r>
              <a:rPr lang="en-US" dirty="0"/>
              <a:t> </a:t>
            </a:r>
            <a:r>
              <a:rPr lang="en-US" dirty="0" err="1"/>
              <a:t>impõe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mudança</a:t>
            </a:r>
            <a:r>
              <a:rPr lang="en-US" dirty="0"/>
              <a:t> cultural </a:t>
            </a:r>
            <a:r>
              <a:rPr lang="en-US" dirty="0" err="1"/>
              <a:t>que</a:t>
            </a:r>
            <a:r>
              <a:rPr lang="en-US" dirty="0"/>
              <a:t> </a:t>
            </a:r>
            <a:r>
              <a:rPr lang="en-US" dirty="0" err="1"/>
              <a:t>exige</a:t>
            </a:r>
            <a:r>
              <a:rPr lang="en-US" dirty="0"/>
              <a:t> </a:t>
            </a:r>
            <a:r>
              <a:rPr lang="en-US" dirty="0" err="1"/>
              <a:t>alinhamento</a:t>
            </a:r>
            <a:r>
              <a:rPr lang="en-US" dirty="0"/>
              <a:t> entre </a:t>
            </a:r>
            <a:r>
              <a:rPr lang="en-US" dirty="0" err="1"/>
              <a:t>empresas</a:t>
            </a:r>
            <a:r>
              <a:rPr lang="en-US" dirty="0"/>
              <a:t>, </a:t>
            </a:r>
            <a:r>
              <a:rPr lang="en-US" dirty="0" err="1"/>
              <a:t>contadores</a:t>
            </a:r>
            <a:r>
              <a:rPr lang="en-US" dirty="0"/>
              <a:t> e </a:t>
            </a:r>
            <a:r>
              <a:rPr lang="en-US" dirty="0" err="1"/>
              <a:t>contribuintes</a:t>
            </a:r>
            <a:r>
              <a:rPr lang="en-US" dirty="0"/>
              <a:t> na </a:t>
            </a:r>
            <a:r>
              <a:rPr lang="en-US" dirty="0" err="1"/>
              <a:t>gestão</a:t>
            </a:r>
            <a:r>
              <a:rPr lang="en-US" dirty="0"/>
              <a:t> fiscal.</a:t>
            </a:r>
          </a:p>
        </p:txBody>
      </p:sp>
      <p:pic>
        <p:nvPicPr>
          <p:cNvPr id="5" name="Content Placeholder 4" descr="Imposto de palavras nas folhas fiscais">
            <a:extLst>
              <a:ext uri="{FF2B5EF4-FFF2-40B4-BE49-F238E27FC236}">
                <a16:creationId xmlns:a16="http://schemas.microsoft.com/office/drawing/2014/main" xmlns="" id="{45578B8E-DC2A-45FB-B914-E29F2E932CB3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/>
          <a:srcRect l="37522" r="23563" b="-2"/>
          <a:stretch>
            <a:fillRect/>
          </a:stretch>
        </p:blipFill>
        <p:spPr>
          <a:xfrm>
            <a:off x="8193866" y="1"/>
            <a:ext cx="3998133" cy="68580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6149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41281D-85B0-B891-1231-CAC27BB5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1016955"/>
            <a:ext cx="4810129" cy="1269482"/>
          </a:xfrm>
        </p:spPr>
        <p:txBody>
          <a:bodyPr anchor="t">
            <a:normAutofit/>
          </a:bodyPr>
          <a:lstStyle/>
          <a:p>
            <a:r>
              <a:rPr lang="en-US" sz="2500" dirty="0"/>
              <a:t>Do modelo </a:t>
            </a:r>
            <a:r>
              <a:rPr lang="en-US" sz="2500" dirty="0" err="1"/>
              <a:t>tradicional</a:t>
            </a:r>
            <a:r>
              <a:rPr lang="en-US" sz="2500" dirty="0"/>
              <a:t> à </a:t>
            </a:r>
            <a:r>
              <a:rPr lang="en-US" sz="2500" dirty="0" err="1"/>
              <a:t>apuração</a:t>
            </a:r>
            <a:r>
              <a:rPr lang="en-US" sz="2500" dirty="0"/>
              <a:t> </a:t>
            </a:r>
            <a:r>
              <a:rPr lang="en-US" sz="2500" dirty="0" err="1"/>
              <a:t>assistida</a:t>
            </a:r>
            <a:r>
              <a:rPr lang="en-US" sz="2500" dirty="0"/>
              <a:t> </a:t>
            </a:r>
            <a:r>
              <a:rPr lang="en-US" sz="2500" dirty="0" err="1"/>
              <a:t>baseada</a:t>
            </a:r>
            <a:r>
              <a:rPr lang="en-US" sz="2500" dirty="0"/>
              <a:t> no XML</a:t>
            </a:r>
          </a:p>
        </p:txBody>
      </p:sp>
      <p:pic>
        <p:nvPicPr>
          <p:cNvPr id="5" name="Content Placeholder 4" descr="Orçamento e Tablet">
            <a:extLst>
              <a:ext uri="{FF2B5EF4-FFF2-40B4-BE49-F238E27FC236}">
                <a16:creationId xmlns:a16="http://schemas.microsoft.com/office/drawing/2014/main" xmlns="" id="{4F23EC2F-4E1B-4537-BAD2-AC978FF5D59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5671" r="2" b="2"/>
          <a:stretch>
            <a:fillRect/>
          </a:stretch>
        </p:blipFill>
        <p:spPr>
          <a:xfrm>
            <a:off x="634030" y="2495234"/>
            <a:ext cx="4709498" cy="3727766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9C221D5-499A-FB3A-532A-C3AE899453CA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905562" y="1010614"/>
            <a:ext cx="5753037" cy="5212386"/>
          </a:xfrm>
        </p:spPr>
        <p:txBody>
          <a:bodyPr>
            <a:normAutofit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/>
              <a:t>Modelo </a:t>
            </a:r>
            <a:r>
              <a:rPr lang="en-US" b="1" dirty="0" err="1"/>
              <a:t>Tradicional</a:t>
            </a:r>
            <a:r>
              <a:rPr lang="en-US" b="1" dirty="0"/>
              <a:t> de </a:t>
            </a:r>
            <a:r>
              <a:rPr lang="en-US" b="1" dirty="0" err="1"/>
              <a:t>Escrituração</a:t>
            </a:r>
            <a:endParaRPr lang="en-US" b="1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 err="1"/>
              <a:t>Processo</a:t>
            </a:r>
            <a:r>
              <a:rPr lang="en-US" dirty="0"/>
              <a:t> </a:t>
            </a:r>
            <a:r>
              <a:rPr lang="en-US" dirty="0" err="1"/>
              <a:t>sequencial</a:t>
            </a:r>
            <a:r>
              <a:rPr lang="en-US" dirty="0"/>
              <a:t> </a:t>
            </a:r>
            <a:r>
              <a:rPr lang="en-US" dirty="0" err="1"/>
              <a:t>permitia</a:t>
            </a:r>
            <a:r>
              <a:rPr lang="en-US" dirty="0"/>
              <a:t> </a:t>
            </a:r>
            <a:r>
              <a:rPr lang="en-US" dirty="0" err="1"/>
              <a:t>ajustes</a:t>
            </a:r>
            <a:r>
              <a:rPr lang="en-US" dirty="0"/>
              <a:t> </a:t>
            </a:r>
            <a:r>
              <a:rPr lang="en-US" dirty="0" err="1"/>
              <a:t>manuais</a:t>
            </a:r>
            <a:r>
              <a:rPr lang="en-US" dirty="0"/>
              <a:t> e </a:t>
            </a:r>
            <a:r>
              <a:rPr lang="en-US" dirty="0" err="1"/>
              <a:t>correções</a:t>
            </a:r>
            <a:r>
              <a:rPr lang="en-US" dirty="0"/>
              <a:t> </a:t>
            </a:r>
            <a:r>
              <a:rPr lang="en-US" dirty="0" err="1"/>
              <a:t>durante</a:t>
            </a:r>
            <a:r>
              <a:rPr lang="en-US" dirty="0"/>
              <a:t> a </a:t>
            </a:r>
            <a:r>
              <a:rPr lang="en-US" dirty="0" err="1"/>
              <a:t>apuração</a:t>
            </a:r>
            <a:r>
              <a:rPr lang="en-US" dirty="0"/>
              <a:t> fiscal.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Apuração</a:t>
            </a:r>
            <a:r>
              <a:rPr lang="en-US" b="1" dirty="0"/>
              <a:t> </a:t>
            </a:r>
            <a:r>
              <a:rPr lang="en-US" b="1" dirty="0" err="1"/>
              <a:t>Assistida</a:t>
            </a:r>
            <a:r>
              <a:rPr lang="en-US" b="1" dirty="0"/>
              <a:t> com XML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/>
              <a:t>XML da nota fiscal </a:t>
            </a:r>
            <a:r>
              <a:rPr lang="en-US" dirty="0" err="1"/>
              <a:t>torna</a:t>
            </a:r>
            <a:r>
              <a:rPr lang="en-US" dirty="0"/>
              <a:t>-se </a:t>
            </a:r>
            <a:r>
              <a:rPr lang="en-US" dirty="0" err="1"/>
              <a:t>fonte</a:t>
            </a:r>
            <a:r>
              <a:rPr lang="en-US" dirty="0"/>
              <a:t> principal, </a:t>
            </a:r>
            <a:r>
              <a:rPr lang="en-US" dirty="0" err="1"/>
              <a:t>eliminando</a:t>
            </a:r>
            <a:r>
              <a:rPr lang="en-US" dirty="0"/>
              <a:t> </a:t>
            </a:r>
            <a:r>
              <a:rPr lang="en-US" dirty="0" err="1"/>
              <a:t>obrigações</a:t>
            </a:r>
            <a:r>
              <a:rPr lang="en-US" dirty="0"/>
              <a:t> </a:t>
            </a:r>
            <a:r>
              <a:rPr lang="en-US" dirty="0" err="1"/>
              <a:t>acessórias</a:t>
            </a:r>
            <a:r>
              <a:rPr lang="en-US" dirty="0"/>
              <a:t> para auditoria.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/>
              <a:t>Nova </a:t>
            </a:r>
            <a:r>
              <a:rPr lang="en-US" b="1" dirty="0" err="1"/>
              <a:t>Função</a:t>
            </a:r>
            <a:r>
              <a:rPr lang="en-US" b="1" dirty="0"/>
              <a:t> do Fiscal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/>
              <a:t>Fiscal </a:t>
            </a:r>
            <a:r>
              <a:rPr lang="en-US" dirty="0" err="1"/>
              <a:t>atua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analista</a:t>
            </a:r>
            <a:r>
              <a:rPr lang="en-US" dirty="0"/>
              <a:t> de dados, </a:t>
            </a:r>
            <a:r>
              <a:rPr lang="en-US" dirty="0" err="1"/>
              <a:t>avaliando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e </a:t>
            </a:r>
            <a:r>
              <a:rPr lang="en-US" dirty="0" err="1"/>
              <a:t>conformidade</a:t>
            </a:r>
            <a:r>
              <a:rPr lang="en-US" dirty="0"/>
              <a:t> na </a:t>
            </a:r>
            <a:r>
              <a:rPr lang="en-US" dirty="0" err="1"/>
              <a:t>origem</a:t>
            </a:r>
            <a:r>
              <a:rPr lang="en-US" dirty="0"/>
              <a:t>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Riscos</a:t>
            </a:r>
            <a:r>
              <a:rPr lang="en-US" b="1" dirty="0"/>
              <a:t> </a:t>
            </a:r>
            <a:r>
              <a:rPr lang="en-US" b="1" dirty="0" err="1"/>
              <a:t>Fiscais</a:t>
            </a:r>
            <a:r>
              <a:rPr lang="en-US" b="1" dirty="0"/>
              <a:t> </a:t>
            </a:r>
            <a:r>
              <a:rPr lang="en-US" b="1" dirty="0" err="1"/>
              <a:t>Estratégicos</a:t>
            </a:r>
            <a:endParaRPr lang="en-US" b="1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/>
              <a:t>Erros </a:t>
            </a:r>
            <a:r>
              <a:rPr lang="en-US" dirty="0" err="1"/>
              <a:t>operacionais</a:t>
            </a:r>
            <a:r>
              <a:rPr lang="en-US" dirty="0"/>
              <a:t> agora </a:t>
            </a:r>
            <a:r>
              <a:rPr lang="en-US" dirty="0" err="1"/>
              <a:t>representam</a:t>
            </a:r>
            <a:r>
              <a:rPr lang="en-US" dirty="0"/>
              <a:t> </a:t>
            </a:r>
            <a:r>
              <a:rPr lang="en-US" dirty="0" err="1"/>
              <a:t>riscos</a:t>
            </a:r>
            <a:r>
              <a:rPr lang="en-US" dirty="0"/>
              <a:t> </a:t>
            </a:r>
            <a:r>
              <a:rPr lang="en-US" dirty="0" err="1"/>
              <a:t>fiscais</a:t>
            </a:r>
            <a:r>
              <a:rPr lang="en-US" dirty="0"/>
              <a:t> </a:t>
            </a:r>
            <a:r>
              <a:rPr lang="en-US" dirty="0" err="1"/>
              <a:t>que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levar</a:t>
            </a:r>
            <a:r>
              <a:rPr lang="en-US" dirty="0"/>
              <a:t> a </a:t>
            </a:r>
            <a:r>
              <a:rPr lang="en-US" dirty="0" err="1"/>
              <a:t>autuações</a:t>
            </a:r>
            <a:r>
              <a:rPr lang="en-US" dirty="0"/>
              <a:t> </a:t>
            </a:r>
            <a:r>
              <a:rPr lang="en-US" dirty="0" err="1"/>
              <a:t>futuras</a:t>
            </a:r>
            <a:r>
              <a:rPr lang="en-US" dirty="0"/>
              <a:t>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64863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BA86E1-E86D-09DD-A31B-3D87DF3637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43000"/>
            <a:ext cx="8576636" cy="5271008"/>
          </a:xfrm>
        </p:spPr>
        <p:txBody>
          <a:bodyPr anchor="b">
            <a:normAutofit/>
          </a:bodyPr>
          <a:lstStyle/>
          <a:p>
            <a:r>
              <a:rPr lang="en-US" dirty="0"/>
              <a:t>Bases de Cálculo e </a:t>
            </a:r>
            <a:r>
              <a:rPr lang="en-US" dirty="0" err="1"/>
              <a:t>Conceitos</a:t>
            </a:r>
            <a:r>
              <a:rPr lang="en-US" dirty="0"/>
              <a:t> </a:t>
            </a:r>
            <a:r>
              <a:rPr lang="en-US" dirty="0" err="1"/>
              <a:t>Centrais</a:t>
            </a:r>
            <a:r>
              <a:rPr lang="en-US" dirty="0"/>
              <a:t> do IBS e da CBS</a:t>
            </a:r>
          </a:p>
        </p:txBody>
      </p:sp>
    </p:spTree>
    <p:extLst>
      <p:ext uri="{BB962C8B-B14F-4D97-AF65-F5344CB8AC3E}">
        <p14:creationId xmlns:p14="http://schemas.microsoft.com/office/powerpoint/2010/main" val="908650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79011B-EC2E-D652-EBF3-225232810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6858000" cy="731519"/>
          </a:xfrm>
        </p:spPr>
        <p:txBody>
          <a:bodyPr anchor="t">
            <a:normAutofit/>
          </a:bodyPr>
          <a:lstStyle/>
          <a:p>
            <a:r>
              <a:rPr lang="en-US" sz="2500" dirty="0"/>
              <a:t>Valor da </a:t>
            </a:r>
            <a:r>
              <a:rPr lang="en-US" sz="2500" dirty="0" err="1"/>
              <a:t>operação</a:t>
            </a:r>
            <a:r>
              <a:rPr lang="en-US" sz="2500" dirty="0"/>
              <a:t>, valor </a:t>
            </a:r>
            <a:r>
              <a:rPr lang="en-US" sz="2500" dirty="0" err="1"/>
              <a:t>oneroso</a:t>
            </a:r>
            <a:r>
              <a:rPr lang="en-US" sz="2500" dirty="0"/>
              <a:t> e </a:t>
            </a:r>
            <a:r>
              <a:rPr lang="en-US" sz="2500" dirty="0" err="1"/>
              <a:t>múltiplas</a:t>
            </a:r>
            <a:r>
              <a:rPr lang="en-US" sz="2500" dirty="0"/>
              <a:t> bases de cálculo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EBACDF9-317C-4FE6-91F2-576284D2100A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33401" y="2145668"/>
            <a:ext cx="6858000" cy="4093526"/>
          </a:xfrm>
        </p:spPr>
        <p:txBody>
          <a:bodyPr>
            <a:normAutofit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Redefinição</a:t>
            </a:r>
            <a:r>
              <a:rPr lang="en-US" b="1" dirty="0"/>
              <a:t> das Bases de Cálculo</a:t>
            </a:r>
          </a:p>
          <a:p>
            <a:pPr marL="0" lvl="1" indent="0">
              <a:buNone/>
            </a:pPr>
            <a:r>
              <a:rPr lang="pt-BR" dirty="0" smtClean="0"/>
              <a:t>A </a:t>
            </a:r>
            <a:r>
              <a:rPr lang="pt-BR" dirty="0"/>
              <a:t>reforma rompe com a equivalência entre o valor total da nota fiscal e a base de cálculo, estabelecendo que o IBS e a CBS incidem sobre o valor da operação, apurado com base em inclusões e exclusões legais.</a:t>
            </a:r>
            <a:endParaRPr lang="en-US" dirty="0" smtClean="0"/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smtClean="0"/>
              <a:t>Valor da Operação</a:t>
            </a:r>
          </a:p>
          <a:p>
            <a:pPr marL="0" lvl="1" indent="0">
              <a:buNone/>
            </a:pPr>
            <a:r>
              <a:rPr lang="pt-BR" dirty="0" smtClean="0"/>
              <a:t>Corresponde </a:t>
            </a:r>
            <a:r>
              <a:rPr lang="pt-BR" dirty="0"/>
              <a:t>ao valor integral cobrado, incluindo ajustes, frete, tributos e demais encargos da operação comercial.</a:t>
            </a:r>
            <a:endParaRPr lang="en-US" dirty="0" smtClean="0"/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smtClean="0"/>
              <a:t>Valor </a:t>
            </a:r>
            <a:r>
              <a:rPr lang="en-US" b="1" dirty="0" err="1" smtClean="0"/>
              <a:t>Oneroso</a:t>
            </a:r>
            <a:r>
              <a:rPr lang="en-US" b="1" dirty="0" smtClean="0"/>
              <a:t> da Operação</a:t>
            </a:r>
          </a:p>
          <a:p>
            <a:pPr marL="0" lvl="1" indent="0">
              <a:buNone/>
            </a:pPr>
            <a:r>
              <a:rPr lang="en-US" dirty="0" smtClean="0"/>
              <a:t>B</a:t>
            </a:r>
            <a:r>
              <a:rPr lang="pt-BR" dirty="0"/>
              <a:t>ase efetiva para cálculo do IBS e CBS, excluindo itens que a lei determina não integrar, exigindo análise detalhada do XML</a:t>
            </a:r>
            <a:r>
              <a:rPr lang="en-US" dirty="0" smtClean="0"/>
              <a:t>.</a:t>
            </a:r>
            <a:endParaRPr lang="en-US" dirty="0"/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Impacto</a:t>
            </a:r>
            <a:r>
              <a:rPr lang="en-US" b="1" dirty="0"/>
              <a:t> na </a:t>
            </a:r>
            <a:r>
              <a:rPr lang="en-US" b="1" dirty="0" err="1"/>
              <a:t>Parametrização</a:t>
            </a:r>
            <a:r>
              <a:rPr lang="en-US" b="1" dirty="0"/>
              <a:t> ERP</a:t>
            </a:r>
          </a:p>
          <a:p>
            <a:pPr marL="0" lvl="1" indent="0">
              <a:buNone/>
            </a:pPr>
            <a:r>
              <a:rPr lang="en-US" dirty="0" smtClean="0"/>
              <a:t>C</a:t>
            </a:r>
            <a:r>
              <a:rPr lang="pt-BR" dirty="0" err="1"/>
              <a:t>ompreensão</a:t>
            </a:r>
            <a:r>
              <a:rPr lang="pt-BR" dirty="0"/>
              <a:t> desses conceitos é vital para configurar sistemas ERP e garantir cálculos corretos e defesa técnica adequada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5" name="Content Placeholder 4" descr="imposto de palavra única e moedas">
            <a:extLst>
              <a:ext uri="{FF2B5EF4-FFF2-40B4-BE49-F238E27FC236}">
                <a16:creationId xmlns:a16="http://schemas.microsoft.com/office/drawing/2014/main" xmlns="" id="{DA488819-2E7F-4E72-AE6D-E93CF4C8AAE0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/>
          <a:srcRect l="56276"/>
          <a:stretch>
            <a:fillRect/>
          </a:stretch>
        </p:blipFill>
        <p:spPr>
          <a:xfrm>
            <a:off x="8193866" y="1"/>
            <a:ext cx="3998133" cy="6858000"/>
          </a:xfr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E379011B-EC2E-D652-EBF3-2252328102CE}"/>
              </a:ext>
            </a:extLst>
          </p:cNvPr>
          <p:cNvSpPr txBox="1">
            <a:spLocks/>
          </p:cNvSpPr>
          <p:nvPr/>
        </p:nvSpPr>
        <p:spPr>
          <a:xfrm>
            <a:off x="1146981" y="6032422"/>
            <a:ext cx="5630840" cy="2844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b="0" kern="1200" cap="all" spc="0" baseline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pt-BR" sz="2800" b="1" dirty="0">
                <a:solidFill>
                  <a:srgbClr val="FF0000"/>
                </a:solidFill>
              </a:rPr>
              <a:t>LC </a:t>
            </a:r>
            <a:r>
              <a:rPr lang="pt-BR" sz="2800" b="1" dirty="0" smtClean="0">
                <a:solidFill>
                  <a:srgbClr val="FF0000"/>
                </a:solidFill>
              </a:rPr>
              <a:t>214/2025: </a:t>
            </a:r>
            <a:r>
              <a:rPr lang="pt-BR" sz="2800" dirty="0" smtClean="0">
                <a:solidFill>
                  <a:srgbClr val="FF0000"/>
                </a:solidFill>
              </a:rPr>
              <a:t>valor </a:t>
            </a:r>
            <a:r>
              <a:rPr lang="pt-BR" sz="2800" dirty="0">
                <a:solidFill>
                  <a:srgbClr val="FF0000"/>
                </a:solidFill>
              </a:rPr>
              <a:t>da NF &lt;&gt; base do IBS/CBS</a:t>
            </a:r>
            <a:endParaRPr lang="en-US" sz="2500" dirty="0">
              <a:solidFill>
                <a:srgbClr val="FF0000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2760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271D61D-63E2-38E9-2381-311072CD9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1016955"/>
            <a:ext cx="4810129" cy="1269482"/>
          </a:xfrm>
        </p:spPr>
        <p:txBody>
          <a:bodyPr anchor="t">
            <a:normAutofit/>
          </a:bodyPr>
          <a:lstStyle/>
          <a:p>
            <a:r>
              <a:rPr lang="en-US" sz="2800"/>
              <a:t>Exclusões legais da base do IBS e da CBS no período de transição</a:t>
            </a:r>
          </a:p>
        </p:txBody>
      </p:sp>
      <p:pic>
        <p:nvPicPr>
          <p:cNvPr id="5" name="Content Placeholder 4" descr="Cronograma">
            <a:extLst>
              <a:ext uri="{FF2B5EF4-FFF2-40B4-BE49-F238E27FC236}">
                <a16:creationId xmlns:a16="http://schemas.microsoft.com/office/drawing/2014/main" xmlns="" id="{FB50F833-EEB5-4D2B-A6FC-24E79578114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3437" r="12549" b="-1"/>
          <a:stretch>
            <a:fillRect/>
          </a:stretch>
        </p:blipFill>
        <p:spPr>
          <a:xfrm>
            <a:off x="634030" y="2495234"/>
            <a:ext cx="4709498" cy="3727766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110B797-8507-62FB-CE42-DAEF1A411BB2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905562" y="1010614"/>
            <a:ext cx="5753037" cy="5212386"/>
          </a:xfrm>
        </p:spPr>
        <p:txBody>
          <a:bodyPr>
            <a:normAutofit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Exclusões</a:t>
            </a:r>
            <a:r>
              <a:rPr lang="en-US" b="1" dirty="0"/>
              <a:t> </a:t>
            </a:r>
            <a:r>
              <a:rPr lang="en-US" b="1" dirty="0" err="1"/>
              <a:t>Permanentes</a:t>
            </a:r>
            <a:r>
              <a:rPr lang="en-US" b="1" dirty="0"/>
              <a:t> da Base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/>
              <a:t>IBS, CBS, IPI, </a:t>
            </a:r>
            <a:r>
              <a:rPr lang="en-US" dirty="0" err="1"/>
              <a:t>descontos</a:t>
            </a:r>
            <a:r>
              <a:rPr lang="en-US" dirty="0"/>
              <a:t> </a:t>
            </a:r>
            <a:r>
              <a:rPr lang="en-US" dirty="0" err="1"/>
              <a:t>incondicionais</a:t>
            </a:r>
            <a:r>
              <a:rPr lang="en-US" dirty="0"/>
              <a:t> e </a:t>
            </a:r>
            <a:r>
              <a:rPr lang="en-US" dirty="0" err="1"/>
              <a:t>valores</a:t>
            </a:r>
            <a:r>
              <a:rPr lang="en-US" dirty="0"/>
              <a:t> </a:t>
            </a:r>
            <a:r>
              <a:rPr lang="en-US" dirty="0" err="1"/>
              <a:t>pagos</a:t>
            </a:r>
            <a:r>
              <a:rPr lang="en-US" dirty="0"/>
              <a:t> por </a:t>
            </a:r>
            <a:r>
              <a:rPr lang="en-US" dirty="0" err="1"/>
              <a:t>terceiros</a:t>
            </a:r>
            <a:r>
              <a:rPr lang="en-US" dirty="0"/>
              <a:t>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integram</a:t>
            </a:r>
            <a:r>
              <a:rPr lang="en-US" dirty="0"/>
              <a:t> a base de cálculo.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Regras</a:t>
            </a:r>
            <a:r>
              <a:rPr lang="en-US" b="1" dirty="0"/>
              <a:t> do </a:t>
            </a:r>
            <a:r>
              <a:rPr lang="en-US" b="1" dirty="0" err="1"/>
              <a:t>Período</a:t>
            </a:r>
            <a:r>
              <a:rPr lang="en-US" b="1" dirty="0"/>
              <a:t> de </a:t>
            </a:r>
            <a:r>
              <a:rPr lang="en-US" b="1" dirty="0" err="1"/>
              <a:t>Transição</a:t>
            </a:r>
            <a:endParaRPr lang="en-US" b="1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/>
              <a:t>De 2026 a 2032, ICMS, ISS, PIS/</a:t>
            </a:r>
            <a:r>
              <a:rPr lang="en-US" dirty="0" err="1"/>
              <a:t>Pasep</a:t>
            </a:r>
            <a:r>
              <a:rPr lang="en-US" dirty="0"/>
              <a:t> e </a:t>
            </a:r>
            <a:r>
              <a:rPr lang="en-US" dirty="0" err="1"/>
              <a:t>Cofins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ser</a:t>
            </a:r>
            <a:r>
              <a:rPr lang="en-US" dirty="0"/>
              <a:t> </a:t>
            </a:r>
            <a:r>
              <a:rPr lang="en-US" dirty="0" err="1"/>
              <a:t>excluídos</a:t>
            </a:r>
            <a:r>
              <a:rPr lang="en-US" dirty="0"/>
              <a:t> </a:t>
            </a:r>
            <a:r>
              <a:rPr lang="en-US" dirty="0" err="1"/>
              <a:t>mesmo</a:t>
            </a:r>
            <a:r>
              <a:rPr lang="en-US" dirty="0"/>
              <a:t> </a:t>
            </a:r>
            <a:r>
              <a:rPr lang="en-US" dirty="0" err="1"/>
              <a:t>integrando</a:t>
            </a:r>
            <a:r>
              <a:rPr lang="en-US" dirty="0"/>
              <a:t> o valor </a:t>
            </a:r>
            <a:r>
              <a:rPr lang="en-US" dirty="0" err="1"/>
              <a:t>bruto</a:t>
            </a:r>
            <a:r>
              <a:rPr lang="en-US" dirty="0"/>
              <a:t>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/>
              <a:t>Impactos na Validação Fiscal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 err="1"/>
              <a:t>Mudanças</a:t>
            </a:r>
            <a:r>
              <a:rPr lang="en-US" dirty="0"/>
              <a:t> </a:t>
            </a:r>
            <a:r>
              <a:rPr lang="en-US" dirty="0" err="1"/>
              <a:t>exigem</a:t>
            </a:r>
            <a:r>
              <a:rPr lang="en-US" dirty="0"/>
              <a:t> </a:t>
            </a:r>
            <a:r>
              <a:rPr lang="en-US" dirty="0" err="1"/>
              <a:t>configuração</a:t>
            </a:r>
            <a:r>
              <a:rPr lang="en-US" dirty="0"/>
              <a:t> </a:t>
            </a:r>
            <a:r>
              <a:rPr lang="en-US" dirty="0" err="1"/>
              <a:t>correta</a:t>
            </a:r>
            <a:r>
              <a:rPr lang="en-US" dirty="0"/>
              <a:t> dos </a:t>
            </a:r>
            <a:r>
              <a:rPr lang="en-US" dirty="0" err="1"/>
              <a:t>sistemas</a:t>
            </a:r>
            <a:r>
              <a:rPr lang="en-US" dirty="0"/>
              <a:t> e </a:t>
            </a:r>
            <a:r>
              <a:rPr lang="en-US" dirty="0" err="1"/>
              <a:t>validação</a:t>
            </a:r>
            <a:r>
              <a:rPr lang="en-US" dirty="0"/>
              <a:t> </a:t>
            </a:r>
            <a:r>
              <a:rPr lang="en-US" dirty="0" err="1"/>
              <a:t>rigorosa</a:t>
            </a:r>
            <a:r>
              <a:rPr lang="en-US" dirty="0"/>
              <a:t> para </a:t>
            </a:r>
            <a:r>
              <a:rPr lang="en-US" dirty="0" err="1"/>
              <a:t>evitar</a:t>
            </a:r>
            <a:r>
              <a:rPr lang="en-US" dirty="0"/>
              <a:t> erros </a:t>
            </a:r>
            <a:r>
              <a:rPr lang="en-US" dirty="0" err="1"/>
              <a:t>tributários</a:t>
            </a:r>
            <a:r>
              <a:rPr lang="en-US" dirty="0"/>
              <a:t>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/>
              <a:t>Importância da </a:t>
            </a:r>
            <a:r>
              <a:rPr lang="en-US" b="1" dirty="0" err="1"/>
              <a:t>Segregação</a:t>
            </a:r>
            <a:r>
              <a:rPr lang="en-US" b="1" dirty="0"/>
              <a:t> no XML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 err="1"/>
              <a:t>Identificar</a:t>
            </a:r>
            <a:r>
              <a:rPr lang="en-US" dirty="0"/>
              <a:t> e </a:t>
            </a:r>
            <a:r>
              <a:rPr lang="en-US" dirty="0" err="1"/>
              <a:t>segregar</a:t>
            </a:r>
            <a:r>
              <a:rPr lang="en-US" dirty="0"/>
              <a:t> </a:t>
            </a:r>
            <a:r>
              <a:rPr lang="en-US" dirty="0" err="1"/>
              <a:t>corretamente</a:t>
            </a:r>
            <a:r>
              <a:rPr lang="en-US" dirty="0"/>
              <a:t> </a:t>
            </a:r>
            <a:r>
              <a:rPr lang="en-US" dirty="0" err="1"/>
              <a:t>valores</a:t>
            </a:r>
            <a:r>
              <a:rPr lang="en-US" dirty="0"/>
              <a:t> no XML é </a:t>
            </a:r>
            <a:r>
              <a:rPr lang="en-US" dirty="0" err="1"/>
              <a:t>essencial</a:t>
            </a:r>
            <a:r>
              <a:rPr lang="en-US" dirty="0"/>
              <a:t> para </a:t>
            </a:r>
            <a:r>
              <a:rPr lang="en-US" dirty="0" err="1"/>
              <a:t>garantir</a:t>
            </a:r>
            <a:r>
              <a:rPr lang="en-US" dirty="0"/>
              <a:t> </a:t>
            </a:r>
            <a:r>
              <a:rPr lang="en-US" dirty="0" err="1"/>
              <a:t>conformidade</a:t>
            </a:r>
            <a:r>
              <a:rPr lang="en-US" dirty="0"/>
              <a:t> fiscal.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94247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271D61D-63E2-38E9-2381-311072CD9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092" y="757645"/>
            <a:ext cx="11204811" cy="511594"/>
          </a:xfrm>
        </p:spPr>
        <p:txBody>
          <a:bodyPr anchor="t">
            <a:normAutofit/>
          </a:bodyPr>
          <a:lstStyle/>
          <a:p>
            <a:pPr algn="ctr"/>
            <a:r>
              <a:rPr lang="en-US" sz="2800" dirty="0" err="1" smtClean="0"/>
              <a:t>Formação</a:t>
            </a:r>
            <a:r>
              <a:rPr lang="en-US" sz="2800" dirty="0" smtClean="0"/>
              <a:t> base de </a:t>
            </a:r>
            <a:r>
              <a:rPr lang="en-US" sz="2800" dirty="0" err="1" smtClean="0"/>
              <a:t>cálculo</a:t>
            </a:r>
            <a:r>
              <a:rPr lang="en-US" sz="2800" dirty="0" smtClean="0"/>
              <a:t> </a:t>
            </a:r>
            <a:r>
              <a:rPr lang="en-US" sz="2800" dirty="0" err="1" smtClean="0"/>
              <a:t>ibs</a:t>
            </a:r>
            <a:r>
              <a:rPr lang="en-US" sz="2800" dirty="0" smtClean="0"/>
              <a:t> e </a:t>
            </a:r>
            <a:r>
              <a:rPr lang="en-US" sz="2800" dirty="0" err="1" smtClean="0"/>
              <a:t>cbs</a:t>
            </a:r>
            <a:endParaRPr lang="en-US" sz="28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495" y="1269239"/>
            <a:ext cx="11291212" cy="4693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1191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C100A1-F13C-395B-5498-C9BF7F9EE2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43000"/>
            <a:ext cx="8576636" cy="5271008"/>
          </a:xfrm>
        </p:spPr>
        <p:txBody>
          <a:bodyPr anchor="b">
            <a:normAutofit/>
          </a:bodyPr>
          <a:lstStyle/>
          <a:p>
            <a:r>
              <a:rPr lang="en-US" dirty="0" err="1"/>
              <a:t>Configuração</a:t>
            </a:r>
            <a:r>
              <a:rPr lang="en-US" dirty="0"/>
              <a:t> de </a:t>
            </a:r>
            <a:r>
              <a:rPr lang="en-US" dirty="0" err="1"/>
              <a:t>Sistemas</a:t>
            </a:r>
            <a:r>
              <a:rPr lang="en-US" dirty="0"/>
              <a:t>, Validação e </a:t>
            </a:r>
            <a:r>
              <a:rPr lang="en-US" dirty="0" err="1"/>
              <a:t>Riscos</a:t>
            </a:r>
            <a:r>
              <a:rPr lang="en-US" dirty="0"/>
              <a:t> </a:t>
            </a:r>
            <a:r>
              <a:rPr lang="en-US" dirty="0" err="1"/>
              <a:t>Fiscais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49286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011E24-6029-DC36-70CC-40390584A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399" y="1016955"/>
            <a:ext cx="4810129" cy="1269482"/>
          </a:xfrm>
        </p:spPr>
        <p:txBody>
          <a:bodyPr anchor="t">
            <a:normAutofit/>
          </a:bodyPr>
          <a:lstStyle/>
          <a:p>
            <a:r>
              <a:rPr lang="en-US" sz="2500" dirty="0"/>
              <a:t>Importância da </a:t>
            </a:r>
            <a:r>
              <a:rPr lang="en-US" sz="2500" dirty="0" err="1"/>
              <a:t>correta</a:t>
            </a:r>
            <a:r>
              <a:rPr lang="en-US" sz="2500" dirty="0"/>
              <a:t> </a:t>
            </a:r>
            <a:r>
              <a:rPr lang="en-US" sz="2500" dirty="0" err="1"/>
              <a:t>parametrização</a:t>
            </a:r>
            <a:r>
              <a:rPr lang="en-US" sz="2500" dirty="0"/>
              <a:t> do ERP e do regime tributário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8AE2347-5711-0615-F610-3EC24881D167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905562" y="1010614"/>
            <a:ext cx="5753037" cy="5212386"/>
          </a:xfrm>
        </p:spPr>
        <p:txBody>
          <a:bodyPr>
            <a:normAutofit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/>
              <a:t>Papel </a:t>
            </a:r>
            <a:r>
              <a:rPr lang="en-US" b="1" dirty="0" err="1"/>
              <a:t>Estratégico</a:t>
            </a:r>
            <a:r>
              <a:rPr lang="en-US" b="1" dirty="0"/>
              <a:t> do ERP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/>
              <a:t>O ERP </a:t>
            </a:r>
            <a:r>
              <a:rPr lang="en-US" dirty="0" err="1"/>
              <a:t>deixa</a:t>
            </a:r>
            <a:r>
              <a:rPr lang="en-US" dirty="0"/>
              <a:t> de </a:t>
            </a:r>
            <a:r>
              <a:rPr lang="en-US" dirty="0" err="1"/>
              <a:t>ser</a:t>
            </a:r>
            <a:r>
              <a:rPr lang="en-US" dirty="0"/>
              <a:t> </a:t>
            </a:r>
            <a:r>
              <a:rPr lang="en-US" dirty="0" err="1"/>
              <a:t>apenas</a:t>
            </a:r>
            <a:r>
              <a:rPr lang="en-US" dirty="0"/>
              <a:t> </a:t>
            </a:r>
            <a:r>
              <a:rPr lang="en-US" dirty="0" err="1"/>
              <a:t>operacional</a:t>
            </a:r>
            <a:r>
              <a:rPr lang="en-US" dirty="0"/>
              <a:t> e </a:t>
            </a:r>
            <a:r>
              <a:rPr lang="en-US" dirty="0" err="1"/>
              <a:t>passa</a:t>
            </a:r>
            <a:r>
              <a:rPr lang="en-US" dirty="0"/>
              <a:t> a </a:t>
            </a:r>
            <a:r>
              <a:rPr lang="en-US" dirty="0" err="1"/>
              <a:t>ser</a:t>
            </a:r>
            <a:r>
              <a:rPr lang="en-US" dirty="0"/>
              <a:t> </a:t>
            </a:r>
            <a:r>
              <a:rPr lang="en-US" dirty="0" err="1"/>
              <a:t>essencial</a:t>
            </a:r>
            <a:r>
              <a:rPr lang="en-US" dirty="0"/>
              <a:t> na </a:t>
            </a:r>
            <a:r>
              <a:rPr lang="en-US" dirty="0" err="1"/>
              <a:t>gestão</a:t>
            </a:r>
            <a:r>
              <a:rPr lang="en-US" dirty="0"/>
              <a:t> fiscal </a:t>
            </a:r>
            <a:r>
              <a:rPr lang="en-US" dirty="0" err="1"/>
              <a:t>estratégica</a:t>
            </a:r>
            <a:r>
              <a:rPr lang="en-US" dirty="0"/>
              <a:t> das </a:t>
            </a:r>
            <a:r>
              <a:rPr lang="en-US" dirty="0" err="1"/>
              <a:t>empresas</a:t>
            </a:r>
            <a:r>
              <a:rPr lang="en-US" dirty="0"/>
              <a:t>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Configuração</a:t>
            </a:r>
            <a:r>
              <a:rPr lang="en-US" b="1" dirty="0"/>
              <a:t> Correta do Regime Tributário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 err="1"/>
              <a:t>Configurar</a:t>
            </a:r>
            <a:r>
              <a:rPr lang="en-US" dirty="0"/>
              <a:t> </a:t>
            </a:r>
            <a:r>
              <a:rPr lang="en-US" dirty="0" err="1"/>
              <a:t>corretamente</a:t>
            </a:r>
            <a:r>
              <a:rPr lang="en-US" dirty="0"/>
              <a:t> CRT, CST e </a:t>
            </a:r>
            <a:r>
              <a:rPr lang="en-US" dirty="0" err="1"/>
              <a:t>Classificação</a:t>
            </a:r>
            <a:r>
              <a:rPr lang="en-US" dirty="0"/>
              <a:t> Tributária </a:t>
            </a:r>
            <a:r>
              <a:rPr lang="en-US" dirty="0" err="1"/>
              <a:t>impacta</a:t>
            </a:r>
            <a:r>
              <a:rPr lang="en-US" dirty="0"/>
              <a:t> </a:t>
            </a:r>
            <a:r>
              <a:rPr lang="en-US" dirty="0" err="1"/>
              <a:t>diretamente</a:t>
            </a:r>
            <a:r>
              <a:rPr lang="en-US" dirty="0"/>
              <a:t> na </a:t>
            </a:r>
            <a:r>
              <a:rPr lang="en-US" dirty="0" err="1"/>
              <a:t>geração</a:t>
            </a:r>
            <a:r>
              <a:rPr lang="en-US" dirty="0"/>
              <a:t> </a:t>
            </a:r>
            <a:r>
              <a:rPr lang="en-US" dirty="0" err="1"/>
              <a:t>correta</a:t>
            </a:r>
            <a:r>
              <a:rPr lang="en-US" dirty="0"/>
              <a:t> do XML e </a:t>
            </a:r>
            <a:r>
              <a:rPr lang="en-US" dirty="0" err="1"/>
              <a:t>apuração</a:t>
            </a:r>
            <a:r>
              <a:rPr lang="en-US" dirty="0"/>
              <a:t> fiscal.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Riscos</a:t>
            </a:r>
            <a:r>
              <a:rPr lang="en-US" b="1" dirty="0"/>
              <a:t> de </a:t>
            </a:r>
            <a:r>
              <a:rPr lang="en-US" b="1" dirty="0" err="1"/>
              <a:t>Parametrização</a:t>
            </a:r>
            <a:r>
              <a:rPr lang="en-US" b="1" dirty="0"/>
              <a:t> Incorreta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/>
              <a:t>ERP desatualizado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configurado</a:t>
            </a:r>
            <a:r>
              <a:rPr lang="en-US" dirty="0"/>
              <a:t> </a:t>
            </a:r>
            <a:r>
              <a:rPr lang="en-US" dirty="0" err="1"/>
              <a:t>incorretamente</a:t>
            </a:r>
            <a:r>
              <a:rPr lang="en-US" dirty="0"/>
              <a:t> </a:t>
            </a:r>
            <a:r>
              <a:rPr lang="en-US" dirty="0" err="1"/>
              <a:t>gera</a:t>
            </a:r>
            <a:r>
              <a:rPr lang="en-US" dirty="0"/>
              <a:t> </a:t>
            </a:r>
            <a:r>
              <a:rPr lang="en-US" dirty="0" err="1"/>
              <a:t>documentos</a:t>
            </a:r>
            <a:r>
              <a:rPr lang="en-US" dirty="0"/>
              <a:t> </a:t>
            </a:r>
            <a:r>
              <a:rPr lang="en-US" dirty="0" err="1"/>
              <a:t>fiscais</a:t>
            </a:r>
            <a:r>
              <a:rPr lang="en-US" dirty="0"/>
              <a:t> </a:t>
            </a:r>
            <a:r>
              <a:rPr lang="en-US" dirty="0" err="1"/>
              <a:t>válidos</a:t>
            </a:r>
            <a:r>
              <a:rPr lang="en-US" dirty="0"/>
              <a:t> </a:t>
            </a:r>
            <a:r>
              <a:rPr lang="en-US" dirty="0" err="1"/>
              <a:t>formalmente</a:t>
            </a:r>
            <a:r>
              <a:rPr lang="en-US" dirty="0"/>
              <a:t>, </a:t>
            </a:r>
            <a:r>
              <a:rPr lang="en-US" dirty="0" err="1"/>
              <a:t>porém</a:t>
            </a:r>
            <a:r>
              <a:rPr lang="en-US" dirty="0"/>
              <a:t> </a:t>
            </a:r>
            <a:r>
              <a:rPr lang="en-US" dirty="0" err="1"/>
              <a:t>errados</a:t>
            </a:r>
            <a:r>
              <a:rPr lang="en-US" dirty="0"/>
              <a:t> </a:t>
            </a:r>
            <a:r>
              <a:rPr lang="en-US" dirty="0" err="1"/>
              <a:t>materialmente</a:t>
            </a:r>
            <a:r>
              <a:rPr lang="en-US" dirty="0"/>
              <a:t>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err="1"/>
              <a:t>Governança</a:t>
            </a:r>
            <a:r>
              <a:rPr lang="en-US" b="1" dirty="0"/>
              <a:t> e </a:t>
            </a:r>
            <a:r>
              <a:rPr lang="en-US" b="1" dirty="0" err="1"/>
              <a:t>Integração</a:t>
            </a:r>
            <a:endParaRPr lang="en-US" b="1" dirty="0"/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 err="1"/>
              <a:t>Governança</a:t>
            </a:r>
            <a:r>
              <a:rPr lang="en-US" dirty="0"/>
              <a:t> fiscal e </a:t>
            </a:r>
            <a:r>
              <a:rPr lang="en-US" dirty="0" err="1"/>
              <a:t>integração</a:t>
            </a:r>
            <a:r>
              <a:rPr lang="en-US" dirty="0"/>
              <a:t> entre </a:t>
            </a:r>
            <a:r>
              <a:rPr lang="en-US" dirty="0" err="1"/>
              <a:t>áreas</a:t>
            </a:r>
            <a:r>
              <a:rPr lang="en-US" dirty="0"/>
              <a:t> fiscal, </a:t>
            </a:r>
            <a:r>
              <a:rPr lang="en-US" dirty="0" err="1"/>
              <a:t>contábil</a:t>
            </a:r>
            <a:r>
              <a:rPr lang="en-US" dirty="0"/>
              <a:t>, </a:t>
            </a:r>
            <a:r>
              <a:rPr lang="en-US" dirty="0" err="1"/>
              <a:t>tecnologia</a:t>
            </a:r>
            <a:r>
              <a:rPr lang="en-US" dirty="0"/>
              <a:t> e </a:t>
            </a:r>
            <a:r>
              <a:rPr lang="en-US" dirty="0" err="1"/>
              <a:t>negócios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cruciais</a:t>
            </a:r>
            <a:r>
              <a:rPr lang="en-US" dirty="0"/>
              <a:t> para o </a:t>
            </a:r>
            <a:r>
              <a:rPr lang="en-US" dirty="0" err="1"/>
              <a:t>sucesso</a:t>
            </a:r>
            <a:r>
              <a:rPr lang="en-US" dirty="0"/>
              <a:t>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45" y="2286437"/>
            <a:ext cx="4577636" cy="379369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1710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8901" y="1001908"/>
            <a:ext cx="7486650" cy="531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1092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6841176" cy="731519"/>
          </a:xfrm>
        </p:spPr>
        <p:txBody>
          <a:bodyPr anchor="t">
            <a:normAutofit/>
          </a:bodyPr>
          <a:lstStyle/>
          <a:p>
            <a:r>
              <a:rPr lang="en-US" sz="2300" dirty="0" err="1" smtClean="0"/>
              <a:t>Correspondência</a:t>
            </a:r>
            <a:r>
              <a:rPr lang="en-US" sz="2300" dirty="0" smtClean="0"/>
              <a:t> NCM com </a:t>
            </a:r>
            <a:r>
              <a:rPr lang="en-US" sz="2300" dirty="0" err="1" smtClean="0"/>
              <a:t>Classificação</a:t>
            </a:r>
            <a:r>
              <a:rPr lang="en-US" sz="2300" dirty="0" smtClean="0"/>
              <a:t> </a:t>
            </a:r>
            <a:r>
              <a:rPr lang="en-US" sz="2300" dirty="0" err="1" smtClean="0"/>
              <a:t>tributária</a:t>
            </a:r>
            <a:r>
              <a:rPr lang="en-US" sz="2300" dirty="0" smtClean="0"/>
              <a:t> </a:t>
            </a:r>
            <a:endParaRPr lang="en-US" sz="23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33401" y="1991293"/>
            <a:ext cx="6858000" cy="906290"/>
          </a:xfrm>
        </p:spPr>
        <p:txBody>
          <a:bodyPr>
            <a:normAutofit/>
          </a:bodyPr>
          <a:lstStyle/>
          <a:p>
            <a:pPr>
              <a:spcBef>
                <a:spcPts val="2500"/>
              </a:spcBef>
              <a:buFontTx/>
              <a:buChar char="-"/>
            </a:pPr>
            <a:r>
              <a:rPr lang="pt-BR" dirty="0" smtClean="0"/>
              <a:t>NCM </a:t>
            </a:r>
            <a:r>
              <a:rPr lang="pt-BR" dirty="0"/>
              <a:t>apenas 1 </a:t>
            </a:r>
            <a:r>
              <a:rPr lang="pt-BR" dirty="0" smtClean="0"/>
              <a:t>correspondência </a:t>
            </a:r>
            <a:r>
              <a:rPr lang="pt-BR" dirty="0"/>
              <a:t>de classificação: 27160000 </a:t>
            </a:r>
          </a:p>
          <a:p>
            <a:pPr>
              <a:spcBef>
                <a:spcPts val="2500"/>
              </a:spcBef>
              <a:buFontTx/>
              <a:buChar char="-"/>
            </a:pPr>
            <a:r>
              <a:rPr lang="pt-BR" dirty="0" smtClean="0"/>
              <a:t>NCM </a:t>
            </a:r>
            <a:r>
              <a:rPr lang="pt-BR" dirty="0"/>
              <a:t>várias </a:t>
            </a:r>
            <a:r>
              <a:rPr lang="pt-BR" dirty="0" smtClean="0"/>
              <a:t>correspondências </a:t>
            </a:r>
            <a:r>
              <a:rPr lang="pt-BR" dirty="0"/>
              <a:t>de classificação: </a:t>
            </a:r>
            <a:r>
              <a:rPr lang="pt-BR" dirty="0" smtClean="0"/>
              <a:t>94035000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1508" y="3701775"/>
            <a:ext cx="6598661" cy="2508297"/>
          </a:xfrm>
          <a:prstGeom prst="rect">
            <a:avLst/>
          </a:prstGeom>
        </p:spPr>
      </p:pic>
      <p:sp>
        <p:nvSpPr>
          <p:cNvPr id="8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 txBox="1">
            <a:spLocks/>
          </p:cNvSpPr>
          <p:nvPr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1535475" y="2974715"/>
            <a:ext cx="8690728" cy="5213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2500"/>
              </a:spcBef>
              <a:buNone/>
            </a:pPr>
            <a:r>
              <a:rPr lang="pt-BR" b="1" dirty="0"/>
              <a:t>Conformidade Fácil - Assistente para Classificação Tributária </a:t>
            </a:r>
            <a:r>
              <a:rPr lang="pt-BR" dirty="0"/>
              <a:t>(Informa o NCM para validar </a:t>
            </a:r>
            <a:r>
              <a:rPr lang="pt-BR" dirty="0" err="1"/>
              <a:t>CClasttrib</a:t>
            </a:r>
            <a:r>
              <a:rPr lang="pt-BR" dirty="0"/>
              <a:t>) </a:t>
            </a:r>
            <a:r>
              <a:rPr lang="pt-BR" dirty="0" smtClean="0"/>
              <a:t>:  </a:t>
            </a:r>
            <a:r>
              <a:rPr lang="pt-BR" dirty="0" smtClean="0">
                <a:hlinkClick r:id="rId5"/>
              </a:rPr>
              <a:t>https</a:t>
            </a:r>
            <a:r>
              <a:rPr lang="pt-BR" dirty="0">
                <a:hlinkClick r:id="rId5"/>
              </a:rPr>
              <a:t>://</a:t>
            </a:r>
            <a:r>
              <a:rPr lang="pt-BR" dirty="0" smtClean="0">
                <a:hlinkClick r:id="rId5"/>
              </a:rPr>
              <a:t>dfe-portal.svrs.rs.gov.br/CFF/ClassificacaoTributariaNCM</a:t>
            </a:r>
            <a:endParaRPr lang="pt-BR" dirty="0" smtClean="0"/>
          </a:p>
          <a:p>
            <a:pPr marL="0" indent="0">
              <a:spcBef>
                <a:spcPts val="2500"/>
              </a:spcBef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84546633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6858000" cy="731519"/>
          </a:xfrm>
        </p:spPr>
        <p:txBody>
          <a:bodyPr anchor="t">
            <a:normAutofit/>
          </a:bodyPr>
          <a:lstStyle/>
          <a:p>
            <a:r>
              <a:rPr lang="en-US" sz="2300" dirty="0"/>
              <a:t>Principais erros, validações e </a:t>
            </a:r>
            <a:r>
              <a:rPr lang="en-US" sz="2300" dirty="0" err="1"/>
              <a:t>impactos</a:t>
            </a:r>
            <a:r>
              <a:rPr lang="en-US" sz="2300" dirty="0"/>
              <a:t> no novo modelo tributário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33401" y="2145668"/>
            <a:ext cx="6858000" cy="4093526"/>
          </a:xfrm>
        </p:spPr>
        <p:txBody>
          <a:bodyPr>
            <a:normAutofit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smtClean="0"/>
              <a:t>Erros Comuns na Validação Fiscal</a:t>
            </a:r>
          </a:p>
          <a:p>
            <a:pPr marL="0" lvl="1" indent="0">
              <a:buNone/>
            </a:pPr>
            <a:r>
              <a:rPr lang="en-US" dirty="0" smtClean="0"/>
              <a:t>U</a:t>
            </a:r>
            <a:r>
              <a:rPr lang="pt-BR" dirty="0"/>
              <a:t>so de ERP desatualizado, aplicação incorreta do CST e cálculo inadequado da base tributária são erros frequentes na reforma</a:t>
            </a:r>
            <a:r>
              <a:rPr lang="en-US" dirty="0" smtClean="0"/>
              <a:t>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smtClean="0"/>
              <a:t>Importância da Associação Correta de Tributos</a:t>
            </a:r>
          </a:p>
          <a:p>
            <a:pPr marL="0" lvl="1" indent="0">
              <a:buNone/>
            </a:pPr>
            <a:r>
              <a:rPr lang="en-US" dirty="0" smtClean="0"/>
              <a:t>O</a:t>
            </a:r>
            <a:r>
              <a:rPr lang="pt-BR" dirty="0"/>
              <a:t> novo modelo exige vinculação explícita dos tributos para evitar o não reconhecimento e rejeições fiscais</a:t>
            </a:r>
            <a:r>
              <a:rPr lang="en-US" dirty="0" smtClean="0"/>
              <a:t>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smtClean="0"/>
              <a:t>Validação por Ferramentas Oficiais</a:t>
            </a:r>
          </a:p>
          <a:p>
            <a:pPr marL="0" lvl="1" indent="0">
              <a:buNone/>
            </a:pPr>
            <a:r>
              <a:rPr lang="pt-BR" dirty="0"/>
              <a:t>Ferramentas como validadores de XML e calculadoras de tributos ajudam a identificar falhas antes de passivos fiscais</a:t>
            </a:r>
            <a:r>
              <a:rPr lang="en-US" dirty="0" smtClean="0"/>
              <a:t>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b="1" dirty="0" smtClean="0"/>
              <a:t>Impactos e Necessidade de Atuação Proativa</a:t>
            </a:r>
          </a:p>
          <a:p>
            <a:pPr marL="0" lvl="1" indent="0">
              <a:buNone/>
            </a:pPr>
            <a:r>
              <a:rPr lang="pt-BR" dirty="0"/>
              <a:t>Erros agora afetam diretamente a conformidade tributária, exigindo postura analítica e preventiva das empresas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5" name="Content Placeholder 4" descr="Ícone de impostos na nota adesiva">
            <a:extLst>
              <a:ext uri="{FF2B5EF4-FFF2-40B4-BE49-F238E27FC236}">
                <a16:creationId xmlns:a16="http://schemas.microsoft.com/office/drawing/2014/main" xmlns="" id="{60198874-3000-451C-A54B-AE7FA6BFF132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/>
          <a:srcRect l="15109" r="45976" b="-2"/>
          <a:stretch>
            <a:fillRect/>
          </a:stretch>
        </p:blipFill>
        <p:spPr>
          <a:xfrm>
            <a:off x="8193866" y="1"/>
            <a:ext cx="3998133" cy="68580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3704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562510"/>
              </p:ext>
            </p:extLst>
          </p:nvPr>
        </p:nvGraphicFramePr>
        <p:xfrm>
          <a:off x="832510" y="1433014"/>
          <a:ext cx="10522426" cy="36848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7446"/>
                <a:gridCol w="3920119"/>
                <a:gridCol w="4074861"/>
              </a:tblGrid>
              <a:tr h="44775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2600" b="1" u="none" strike="noStrike" dirty="0">
                          <a:effectLst/>
                        </a:rPr>
                        <a:t>Regra de validação (RV 12.10) - Grupo UB (IBS/CBS/IS)</a:t>
                      </a:r>
                      <a:endParaRPr lang="pt-BR" sz="2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00330">
                <a:tc gridSpan="3">
                  <a:txBody>
                    <a:bodyPr/>
                    <a:lstStyle/>
                    <a:p>
                      <a:pPr marL="285750" indent="-285750" algn="ctr" fontAlgn="ctr">
                        <a:buFont typeface="Wingdings" panose="05000000000000000000" pitchFamily="2" charset="2"/>
                        <a:buChar char="v"/>
                      </a:pPr>
                      <a:r>
                        <a:rPr lang="pt-BR" sz="1400" u="none" strike="noStrike" dirty="0">
                          <a:effectLst/>
                        </a:rPr>
                        <a:t>Objetivo: impedir que CST e campos tributários sejam informados de forma incoerente no XML</a:t>
                      </a:r>
                      <a:endParaRPr lang="pt-B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14592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1" u="none" strike="noStrike" dirty="0">
                          <a:effectLst/>
                        </a:rPr>
                        <a:t>CST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1" u="none" strike="noStrike" dirty="0">
                          <a:effectLst/>
                        </a:rPr>
                        <a:t>Exigência mínima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1" u="none" strike="noStrike" dirty="0">
                          <a:effectLst/>
                        </a:rPr>
                        <a:t>Erros Comuns (RV 12.10)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4444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 dirty="0">
                          <a:effectLst/>
                        </a:rPr>
                        <a:t>Tributado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 dirty="0">
                          <a:effectLst/>
                        </a:rPr>
                        <a:t>Base + alíquota + valor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 dirty="0">
                          <a:effectLst/>
                        </a:rPr>
                        <a:t>Alíquota zerada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4444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 dirty="0">
                          <a:effectLst/>
                        </a:rPr>
                        <a:t>Isento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>
                          <a:effectLst/>
                        </a:rPr>
                        <a:t>Alíquota = 0</a:t>
                      </a:r>
                      <a:endParaRPr lang="pt-B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 dirty="0">
                          <a:effectLst/>
                        </a:rPr>
                        <a:t>Alíquota &gt; 0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4444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>
                          <a:effectLst/>
                        </a:rPr>
                        <a:t>Monofásico</a:t>
                      </a:r>
                      <a:endParaRPr lang="pt-B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>
                          <a:effectLst/>
                        </a:rPr>
                        <a:t>cClassTrib obrigatório</a:t>
                      </a:r>
                      <a:endParaRPr lang="pt-B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>
                          <a:effectLst/>
                        </a:rPr>
                        <a:t>Ausência do cClassTrib</a:t>
                      </a:r>
                      <a:endParaRPr lang="pt-B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4444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>
                          <a:effectLst/>
                        </a:rPr>
                        <a:t>Diferido</a:t>
                      </a:r>
                      <a:endParaRPr lang="pt-B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>
                          <a:effectLst/>
                        </a:rPr>
                        <a:t>Base + vDif</a:t>
                      </a:r>
                      <a:endParaRPr lang="pt-B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>
                          <a:effectLst/>
                        </a:rPr>
                        <a:t>Sem vDif informado</a:t>
                      </a:r>
                      <a:endParaRPr lang="pt-B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4444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 dirty="0">
                          <a:effectLst/>
                        </a:rPr>
                        <a:t>Redução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>
                          <a:effectLst/>
                        </a:rPr>
                        <a:t>Campo redução </a:t>
                      </a:r>
                      <a:endParaRPr lang="pt-B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800" u="none" strike="noStrike" dirty="0">
                          <a:effectLst/>
                        </a:rPr>
                        <a:t>Campo vazio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8019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C100A1-F13C-395B-5498-C9BF7F9EE2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43000"/>
            <a:ext cx="8576636" cy="5271008"/>
          </a:xfrm>
        </p:spPr>
        <p:txBody>
          <a:bodyPr anchor="b">
            <a:normAutofit/>
          </a:bodyPr>
          <a:lstStyle/>
          <a:p>
            <a:r>
              <a:rPr lang="en-US" dirty="0" err="1" smtClean="0"/>
              <a:t>Análise</a:t>
            </a:r>
            <a:r>
              <a:rPr lang="en-US" dirty="0" smtClean="0"/>
              <a:t> </a:t>
            </a:r>
            <a:r>
              <a:rPr lang="en-US" dirty="0" err="1" smtClean="0"/>
              <a:t>campos</a:t>
            </a:r>
            <a:r>
              <a:rPr lang="en-US" dirty="0" smtClean="0"/>
              <a:t> </a:t>
            </a:r>
            <a:r>
              <a:rPr lang="en-US" dirty="0" err="1" smtClean="0"/>
              <a:t>grupo</a:t>
            </a:r>
            <a:r>
              <a:rPr lang="en-US" dirty="0" smtClean="0"/>
              <a:t> </a:t>
            </a:r>
            <a:r>
              <a:rPr lang="en-US" dirty="0" err="1" smtClean="0"/>
              <a:t>ub</a:t>
            </a:r>
            <a:r>
              <a:rPr lang="en-US" dirty="0" smtClean="0"/>
              <a:t> XML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61539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6858000" cy="731519"/>
          </a:xfrm>
        </p:spPr>
        <p:txBody>
          <a:bodyPr anchor="t">
            <a:normAutofit/>
          </a:bodyPr>
          <a:lstStyle/>
          <a:p>
            <a:r>
              <a:rPr lang="pt-BR" sz="2300" dirty="0"/>
              <a:t>Grupo UB. Informações dos tributos IBS / CBS e Imposto Seletivo </a:t>
            </a:r>
            <a:endParaRPr lang="en-US" sz="23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737761" y="3622709"/>
            <a:ext cx="5448795" cy="2468896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pt-BR" b="1" dirty="0" smtClean="0"/>
              <a:t>Análise </a:t>
            </a:r>
            <a:r>
              <a:rPr lang="pt-BR" b="1" dirty="0"/>
              <a:t>XML NF-e </a:t>
            </a:r>
          </a:p>
          <a:p>
            <a:pPr marL="0" lvl="1" indent="0">
              <a:buNone/>
            </a:pPr>
            <a:r>
              <a:rPr lang="pt-BR" dirty="0"/>
              <a:t>• Produto: Produto (NCM 94035000)</a:t>
            </a:r>
          </a:p>
          <a:p>
            <a:pPr marL="0" lvl="1" indent="0">
              <a:buNone/>
            </a:pPr>
            <a:r>
              <a:rPr lang="pt-BR" dirty="0"/>
              <a:t>• Valor unitário e valor tributável: R$ 1400,00</a:t>
            </a:r>
          </a:p>
          <a:p>
            <a:pPr marL="0" lvl="1" indent="0">
              <a:buNone/>
            </a:pPr>
            <a:r>
              <a:rPr lang="pt-BR" dirty="0"/>
              <a:t>• CFOP: 6101 – Venda de produção do estabelecimento</a:t>
            </a:r>
          </a:p>
          <a:p>
            <a:pPr marL="0" lvl="1" indent="0">
              <a:buNone/>
            </a:pPr>
            <a:endParaRPr lang="pt-BR" dirty="0"/>
          </a:p>
          <a:p>
            <a:pPr marL="0" lvl="1" indent="0">
              <a:buNone/>
            </a:pPr>
            <a:r>
              <a:rPr lang="pt-BR" dirty="0"/>
              <a:t>Ponto de atenção:</a:t>
            </a:r>
          </a:p>
          <a:p>
            <a:pPr marL="0" lvl="1" indent="0">
              <a:buNone/>
            </a:pPr>
            <a:r>
              <a:rPr lang="pt-BR" dirty="0"/>
              <a:t>O valor da operação bruta (</a:t>
            </a:r>
            <a:r>
              <a:rPr lang="pt-BR" dirty="0" err="1"/>
              <a:t>vProd</a:t>
            </a:r>
            <a:r>
              <a:rPr lang="pt-BR" dirty="0"/>
              <a:t>) corresponde exatamente ao valor unitário comercial (</a:t>
            </a:r>
            <a:r>
              <a:rPr lang="pt-BR" dirty="0" err="1"/>
              <a:t>vUnCom</a:t>
            </a:r>
            <a:r>
              <a:rPr lang="pt-BR" dirty="0"/>
              <a:t>)</a:t>
            </a:r>
          </a:p>
          <a:p>
            <a:pPr marL="0" lvl="1" indent="0">
              <a:buNone/>
            </a:pPr>
            <a:r>
              <a:rPr lang="pt-BR" dirty="0"/>
              <a:t>e ao valor unitário tributável (</a:t>
            </a:r>
            <a:r>
              <a:rPr lang="pt-BR" dirty="0" err="1"/>
              <a:t>vUnTrib</a:t>
            </a:r>
            <a:r>
              <a:rPr lang="pt-BR" dirty="0"/>
              <a:t>).</a:t>
            </a:r>
            <a:endParaRPr lang="en-US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grpSp>
        <p:nvGrpSpPr>
          <p:cNvPr id="13" name="Grupo 12"/>
          <p:cNvGrpSpPr/>
          <p:nvPr/>
        </p:nvGrpSpPr>
        <p:grpSpPr>
          <a:xfrm>
            <a:off x="850464" y="1748474"/>
            <a:ext cx="4766564" cy="4360899"/>
            <a:chOff x="850464" y="1748474"/>
            <a:chExt cx="4766564" cy="4360899"/>
          </a:xfrm>
        </p:grpSpPr>
        <p:pic>
          <p:nvPicPr>
            <p:cNvPr id="8" name="Imagem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50464" y="1748474"/>
              <a:ext cx="4766564" cy="4360899"/>
            </a:xfrm>
            <a:prstGeom prst="rect">
              <a:avLst/>
            </a:prstGeom>
          </p:spPr>
        </p:pic>
        <p:sp>
          <p:nvSpPr>
            <p:cNvPr id="9" name="Retângulo 8"/>
            <p:cNvSpPr/>
            <p:nvPr/>
          </p:nvSpPr>
          <p:spPr>
            <a:xfrm>
              <a:off x="1360495" y="3917049"/>
              <a:ext cx="3757770" cy="2274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Retângulo 11"/>
            <p:cNvSpPr/>
            <p:nvPr/>
          </p:nvSpPr>
          <p:spPr>
            <a:xfrm>
              <a:off x="1360495" y="4989461"/>
              <a:ext cx="3757770" cy="2274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374623704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6858000" cy="731519"/>
          </a:xfrm>
        </p:spPr>
        <p:txBody>
          <a:bodyPr anchor="t">
            <a:normAutofit/>
          </a:bodyPr>
          <a:lstStyle/>
          <a:p>
            <a:r>
              <a:rPr lang="pt-BR" sz="2300" dirty="0"/>
              <a:t>Grupo UB. Informações dos tributos IBS / CBS e Imposto Seletivo </a:t>
            </a:r>
            <a:endParaRPr lang="en-US" sz="23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grpSp>
        <p:nvGrpSpPr>
          <p:cNvPr id="28" name="Grupo 27"/>
          <p:cNvGrpSpPr/>
          <p:nvPr/>
        </p:nvGrpSpPr>
        <p:grpSpPr>
          <a:xfrm>
            <a:off x="7805600" y="1060106"/>
            <a:ext cx="3274077" cy="5511025"/>
            <a:chOff x="7805600" y="1060106"/>
            <a:chExt cx="3274077" cy="5511025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05600" y="1060106"/>
              <a:ext cx="3274077" cy="5511025"/>
            </a:xfrm>
            <a:prstGeom prst="rect">
              <a:avLst/>
            </a:prstGeom>
          </p:spPr>
        </p:pic>
        <p:grpSp>
          <p:nvGrpSpPr>
            <p:cNvPr id="27" name="Grupo 26"/>
            <p:cNvGrpSpPr/>
            <p:nvPr/>
          </p:nvGrpSpPr>
          <p:grpSpPr>
            <a:xfrm>
              <a:off x="7956468" y="2302845"/>
              <a:ext cx="2802576" cy="3977262"/>
              <a:chOff x="7956468" y="2302845"/>
              <a:chExt cx="2802576" cy="3977262"/>
            </a:xfrm>
          </p:grpSpPr>
          <p:sp>
            <p:nvSpPr>
              <p:cNvPr id="11" name="Retângulo 10"/>
              <p:cNvSpPr/>
              <p:nvPr/>
            </p:nvSpPr>
            <p:spPr>
              <a:xfrm>
                <a:off x="7956468" y="2302845"/>
                <a:ext cx="2802576" cy="17309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9" name="Retângulo 18"/>
              <p:cNvSpPr/>
              <p:nvPr/>
            </p:nvSpPr>
            <p:spPr>
              <a:xfrm>
                <a:off x="7956468" y="3655236"/>
                <a:ext cx="2802576" cy="17309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0" name="Retângulo 19"/>
              <p:cNvSpPr/>
              <p:nvPr/>
            </p:nvSpPr>
            <p:spPr>
              <a:xfrm>
                <a:off x="7956468" y="4897329"/>
                <a:ext cx="2802576" cy="17309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1" name="Retângulo 20"/>
              <p:cNvSpPr/>
              <p:nvPr/>
            </p:nvSpPr>
            <p:spPr>
              <a:xfrm>
                <a:off x="7956468" y="6107012"/>
                <a:ext cx="2802576" cy="17309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</p:grpSp>
      </p:grpSp>
      <p:pic>
        <p:nvPicPr>
          <p:cNvPr id="23" name="Imagem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9960" y="1752831"/>
            <a:ext cx="3925172" cy="4442009"/>
          </a:xfrm>
          <a:prstGeom prst="rect">
            <a:avLst/>
          </a:prstGeom>
        </p:spPr>
      </p:pic>
      <p:sp>
        <p:nvSpPr>
          <p:cNvPr id="26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005448" y="3471083"/>
            <a:ext cx="2639835" cy="2468896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pt-BR" b="1" dirty="0" smtClean="0"/>
              <a:t>Análise </a:t>
            </a:r>
            <a:r>
              <a:rPr lang="pt-BR" b="1" dirty="0"/>
              <a:t>XML NF-e </a:t>
            </a:r>
          </a:p>
          <a:p>
            <a:pPr marL="0" lvl="1" indent="0">
              <a:buNone/>
            </a:pPr>
            <a:r>
              <a:rPr lang="pt-BR" dirty="0" smtClean="0"/>
              <a:t>• Valor Produto: </a:t>
            </a:r>
            <a:r>
              <a:rPr lang="pt-BR" dirty="0"/>
              <a:t>R$ </a:t>
            </a:r>
            <a:r>
              <a:rPr lang="pt-BR" dirty="0" smtClean="0"/>
              <a:t>1400,00</a:t>
            </a:r>
          </a:p>
          <a:p>
            <a:pPr marL="0" lvl="1" indent="0">
              <a:buNone/>
            </a:pPr>
            <a:r>
              <a:rPr lang="pt-BR" dirty="0" smtClean="0"/>
              <a:t>• Valor Frete: Sem Valor</a:t>
            </a:r>
          </a:p>
          <a:p>
            <a:pPr marL="0" lvl="1" indent="0">
              <a:buNone/>
            </a:pPr>
            <a:r>
              <a:rPr lang="pt-BR" dirty="0" smtClean="0"/>
              <a:t>• Valor Desconto: Sem Valor</a:t>
            </a:r>
          </a:p>
          <a:p>
            <a:pPr marL="0" lvl="1" indent="0">
              <a:buNone/>
            </a:pPr>
            <a:r>
              <a:rPr lang="pt-BR" dirty="0"/>
              <a:t>• Valor </a:t>
            </a:r>
            <a:r>
              <a:rPr lang="pt-BR" dirty="0" smtClean="0"/>
              <a:t>Outro: </a:t>
            </a:r>
            <a:r>
              <a:rPr lang="pt-BR" dirty="0"/>
              <a:t>Sem </a:t>
            </a:r>
            <a:r>
              <a:rPr lang="pt-BR" dirty="0" smtClean="0"/>
              <a:t>Valor</a:t>
            </a:r>
            <a:endParaRPr lang="pt-BR" dirty="0"/>
          </a:p>
          <a:p>
            <a:pPr marL="0" lvl="1" indent="0">
              <a:buNone/>
            </a:pPr>
            <a:r>
              <a:rPr lang="pt-BR" dirty="0" smtClean="0"/>
              <a:t>• Valor ICMS: R$ 168,00</a:t>
            </a:r>
          </a:p>
          <a:p>
            <a:pPr marL="0" lvl="1" indent="0">
              <a:buNone/>
            </a:pPr>
            <a:r>
              <a:rPr lang="pt-BR" dirty="0" smtClean="0"/>
              <a:t>• Valor IPI: </a:t>
            </a:r>
            <a:r>
              <a:rPr lang="pt-BR" dirty="0"/>
              <a:t>R$ </a:t>
            </a:r>
            <a:r>
              <a:rPr lang="pt-BR" dirty="0" smtClean="0"/>
              <a:t>43,73</a:t>
            </a:r>
          </a:p>
          <a:p>
            <a:pPr marL="0" lvl="1" indent="0">
              <a:buNone/>
            </a:pPr>
            <a:r>
              <a:rPr lang="pt-BR" dirty="0" smtClean="0"/>
              <a:t>• Valor PIS: </a:t>
            </a:r>
            <a:r>
              <a:rPr lang="pt-BR" dirty="0"/>
              <a:t>R$ </a:t>
            </a:r>
            <a:r>
              <a:rPr lang="pt-BR" dirty="0" smtClean="0"/>
              <a:t>8,01</a:t>
            </a:r>
            <a:endParaRPr lang="pt-BR" dirty="0"/>
          </a:p>
          <a:p>
            <a:pPr marL="0" lvl="1" indent="0">
              <a:buNone/>
            </a:pPr>
            <a:r>
              <a:rPr lang="pt-BR" dirty="0" smtClean="0"/>
              <a:t>• Valor COFINS: </a:t>
            </a:r>
            <a:r>
              <a:rPr lang="pt-BR" dirty="0"/>
              <a:t>R$ </a:t>
            </a:r>
            <a:r>
              <a:rPr lang="pt-BR" dirty="0" smtClean="0"/>
              <a:t>86,24</a:t>
            </a:r>
            <a:endParaRPr lang="pt-BR" dirty="0"/>
          </a:p>
          <a:p>
            <a:pPr marL="0" lvl="1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03651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6858000" cy="731519"/>
          </a:xfrm>
        </p:spPr>
        <p:txBody>
          <a:bodyPr anchor="t">
            <a:normAutofit/>
          </a:bodyPr>
          <a:lstStyle/>
          <a:p>
            <a:r>
              <a:rPr lang="pt-BR" sz="2300" dirty="0"/>
              <a:t>Grupo UB. Informações dos tributos IBS / CBS e Imposto Seletivo </a:t>
            </a:r>
            <a:endParaRPr lang="en-US" sz="23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737761" y="2475940"/>
            <a:ext cx="5448795" cy="3663603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pt-BR" b="1" dirty="0" smtClean="0"/>
              <a:t>Análise </a:t>
            </a:r>
            <a:r>
              <a:rPr lang="pt-BR" b="1" dirty="0"/>
              <a:t>XML NF-e </a:t>
            </a:r>
          </a:p>
          <a:p>
            <a:pPr marL="0" lvl="1" indent="0">
              <a:buNone/>
            </a:pPr>
            <a:r>
              <a:rPr lang="pt-BR" b="1" dirty="0"/>
              <a:t>Base legal: art. 12 da LC 214/2025</a:t>
            </a:r>
          </a:p>
          <a:p>
            <a:pPr marL="0" lvl="1" indent="0">
              <a:buNone/>
            </a:pPr>
            <a:r>
              <a:rPr lang="pt-BR" dirty="0"/>
              <a:t>Para IBS/CBS, o XML calcula uma base </a:t>
            </a:r>
            <a:r>
              <a:rPr lang="pt-BR" dirty="0" smtClean="0"/>
              <a:t>específica (</a:t>
            </a:r>
            <a:r>
              <a:rPr lang="pt-BR" b="1" dirty="0" err="1" smtClean="0"/>
              <a:t>vBCIBSCBS</a:t>
            </a:r>
            <a:r>
              <a:rPr lang="pt-BR" dirty="0"/>
              <a:t>) de R$ 1137,75, porque aplica o art. 12 da </a:t>
            </a:r>
            <a:r>
              <a:rPr lang="pt-BR" dirty="0" smtClean="0"/>
              <a:t>LC 214/2025 </a:t>
            </a:r>
            <a:r>
              <a:rPr lang="pt-BR" dirty="0"/>
              <a:t>e exclui da base os montantes de ICMS (R$ 168,00</a:t>
            </a:r>
            <a:r>
              <a:rPr lang="pt-BR" dirty="0" smtClean="0"/>
              <a:t>), PIS </a:t>
            </a:r>
            <a:r>
              <a:rPr lang="pt-BR" dirty="0"/>
              <a:t>(R$ 8,01</a:t>
            </a:r>
            <a:r>
              <a:rPr lang="pt-BR" dirty="0" smtClean="0"/>
              <a:t>) e </a:t>
            </a:r>
            <a:r>
              <a:rPr lang="pt-BR" dirty="0" err="1"/>
              <a:t>Cofins</a:t>
            </a:r>
            <a:r>
              <a:rPr lang="pt-BR" dirty="0"/>
              <a:t> (R$ 86,24) no período de transição.</a:t>
            </a:r>
          </a:p>
          <a:p>
            <a:pPr marL="0" lvl="1" indent="0">
              <a:buNone/>
            </a:pPr>
            <a:endParaRPr lang="pt-BR" dirty="0" smtClean="0"/>
          </a:p>
          <a:p>
            <a:pPr marL="0" lvl="1" indent="0">
              <a:buNone/>
            </a:pPr>
            <a:r>
              <a:rPr lang="pt-BR" b="1" dirty="0" smtClean="0"/>
              <a:t>Resultado</a:t>
            </a:r>
            <a:r>
              <a:rPr lang="pt-BR" b="1" dirty="0"/>
              <a:t>: </a:t>
            </a:r>
            <a:r>
              <a:rPr lang="pt-BR" dirty="0"/>
              <a:t>1400,00 – 168,00 – 8,01 - 86,24 = 1137,75.</a:t>
            </a:r>
          </a:p>
          <a:p>
            <a:pPr marL="0" lvl="1" indent="0">
              <a:buNone/>
            </a:pPr>
            <a:endParaRPr lang="pt-BR" dirty="0"/>
          </a:p>
          <a:p>
            <a:pPr marL="0" lvl="1" indent="0">
              <a:buNone/>
            </a:pPr>
            <a:r>
              <a:rPr lang="pt-BR" dirty="0" smtClean="0"/>
              <a:t>Em resumo o XML está mostrando:</a:t>
            </a:r>
            <a:endParaRPr lang="pt-BR" dirty="0"/>
          </a:p>
          <a:p>
            <a:pPr marL="0" lvl="1" indent="0">
              <a:buNone/>
            </a:pPr>
            <a:r>
              <a:rPr lang="pt-BR" b="1" dirty="0" err="1"/>
              <a:t>vProd</a:t>
            </a:r>
            <a:r>
              <a:rPr lang="pt-BR" dirty="0"/>
              <a:t> → valor da operação bruta </a:t>
            </a:r>
            <a:r>
              <a:rPr lang="pt-BR" dirty="0" err="1"/>
              <a:t>bruta</a:t>
            </a:r>
            <a:endParaRPr lang="pt-BR" dirty="0"/>
          </a:p>
          <a:p>
            <a:pPr marL="0" lvl="1" indent="0">
              <a:buNone/>
            </a:pPr>
            <a:r>
              <a:rPr lang="pt-BR" b="1" dirty="0" err="1"/>
              <a:t>vBCIBSCBS</a:t>
            </a:r>
            <a:r>
              <a:rPr lang="pt-BR" dirty="0"/>
              <a:t> → valor oneroso, já depurado dos tributos</a:t>
            </a:r>
          </a:p>
          <a:p>
            <a:pPr marL="0" lvl="1" indent="0">
              <a:buNone/>
            </a:pPr>
            <a:r>
              <a:rPr lang="pt-BR" dirty="0"/>
              <a:t>excluídos</a:t>
            </a:r>
          </a:p>
          <a:p>
            <a:pPr marL="0" lvl="1" indent="0">
              <a:buNone/>
            </a:pPr>
            <a:r>
              <a:rPr lang="pt-BR" b="1" dirty="0" err="1"/>
              <a:t>vCBS</a:t>
            </a:r>
            <a:r>
              <a:rPr lang="pt-BR" dirty="0"/>
              <a:t> e </a:t>
            </a:r>
            <a:r>
              <a:rPr lang="pt-BR" b="1" dirty="0" err="1"/>
              <a:t>vIBS</a:t>
            </a:r>
            <a:r>
              <a:rPr lang="pt-BR" dirty="0"/>
              <a:t> → calculados sobre essa base menor</a:t>
            </a:r>
            <a:endParaRPr lang="en-US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830284" y="1748474"/>
            <a:ext cx="4549238" cy="4474903"/>
            <a:chOff x="830284" y="1748474"/>
            <a:chExt cx="4549238" cy="4474903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30284" y="1748474"/>
              <a:ext cx="4549238" cy="4474903"/>
            </a:xfrm>
            <a:prstGeom prst="rect">
              <a:avLst/>
            </a:prstGeom>
          </p:spPr>
        </p:pic>
        <p:grpSp>
          <p:nvGrpSpPr>
            <p:cNvPr id="3" name="Grupo 2"/>
            <p:cNvGrpSpPr/>
            <p:nvPr/>
          </p:nvGrpSpPr>
          <p:grpSpPr>
            <a:xfrm>
              <a:off x="1226018" y="2006028"/>
              <a:ext cx="3757770" cy="3561166"/>
              <a:chOff x="1226018" y="2006028"/>
              <a:chExt cx="3757770" cy="3561166"/>
            </a:xfrm>
          </p:grpSpPr>
          <p:sp>
            <p:nvSpPr>
              <p:cNvPr id="11" name="Retângulo 10"/>
              <p:cNvSpPr/>
              <p:nvPr/>
            </p:nvSpPr>
            <p:spPr>
              <a:xfrm>
                <a:off x="1226018" y="2678928"/>
                <a:ext cx="3757770" cy="22744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3" name="Retângulo 12"/>
              <p:cNvSpPr/>
              <p:nvPr/>
            </p:nvSpPr>
            <p:spPr>
              <a:xfrm>
                <a:off x="1226018" y="5153890"/>
                <a:ext cx="3757770" cy="413304"/>
              </a:xfrm>
              <a:prstGeom prst="rect">
                <a:avLst/>
              </a:prstGeom>
              <a:noFill/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4" name="Retângulo 13"/>
              <p:cNvSpPr/>
              <p:nvPr/>
            </p:nvSpPr>
            <p:spPr>
              <a:xfrm>
                <a:off x="1226018" y="3156844"/>
                <a:ext cx="3757770" cy="411005"/>
              </a:xfrm>
              <a:prstGeom prst="rect">
                <a:avLst/>
              </a:prstGeom>
              <a:noFill/>
              <a:ln w="19050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15" name="Retângulo 14"/>
              <p:cNvSpPr/>
              <p:nvPr/>
            </p:nvSpPr>
            <p:spPr>
              <a:xfrm>
                <a:off x="1226018" y="2006028"/>
                <a:ext cx="3757770" cy="469912"/>
              </a:xfrm>
              <a:prstGeom prst="rect">
                <a:avLst/>
              </a:prstGeom>
              <a:noFill/>
              <a:ln w="190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1174867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C100A1-F13C-395B-5498-C9BF7F9EE2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43000"/>
            <a:ext cx="8576636" cy="5271008"/>
          </a:xfrm>
        </p:spPr>
        <p:txBody>
          <a:bodyPr anchor="b">
            <a:normAutofit/>
          </a:bodyPr>
          <a:lstStyle/>
          <a:p>
            <a:r>
              <a:rPr lang="en-US" dirty="0" err="1" smtClean="0"/>
              <a:t>Exemplo</a:t>
            </a:r>
            <a:r>
              <a:rPr lang="en-US" dirty="0" smtClean="0"/>
              <a:t> </a:t>
            </a:r>
            <a:r>
              <a:rPr lang="en-US" dirty="0" err="1" smtClean="0"/>
              <a:t>pratica</a:t>
            </a:r>
            <a:r>
              <a:rPr lang="en-US" dirty="0" smtClean="0"/>
              <a:t> </a:t>
            </a:r>
            <a:r>
              <a:rPr lang="en-US" dirty="0" err="1" smtClean="0"/>
              <a:t>configuração</a:t>
            </a:r>
            <a:r>
              <a:rPr lang="en-US" dirty="0" smtClean="0"/>
              <a:t> </a:t>
            </a:r>
            <a:r>
              <a:rPr lang="en-US" dirty="0" err="1" smtClean="0"/>
              <a:t>sistema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93145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7382300" cy="481043"/>
          </a:xfrm>
        </p:spPr>
        <p:txBody>
          <a:bodyPr anchor="t">
            <a:normAutofit/>
          </a:bodyPr>
          <a:lstStyle/>
          <a:p>
            <a:r>
              <a:rPr lang="pt-BR" sz="2300" dirty="0" smtClean="0"/>
              <a:t>Exemplo regra validação operação fiscal </a:t>
            </a:r>
            <a:endParaRPr lang="en-US" sz="23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6098237" y="1620616"/>
            <a:ext cx="5448795" cy="712939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pt-BR" b="1" dirty="0" smtClean="0"/>
              <a:t>Módulo Faturamento</a:t>
            </a:r>
            <a:endParaRPr lang="pt-BR" b="1" dirty="0"/>
          </a:p>
          <a:p>
            <a:pPr marL="0" lvl="1" indent="0">
              <a:buNone/>
            </a:pPr>
            <a:r>
              <a:rPr lang="pt-BR" b="1" dirty="0" smtClean="0"/>
              <a:t>Menu: C</a:t>
            </a:r>
            <a:r>
              <a:rPr lang="pt-BR" dirty="0" smtClean="0"/>
              <a:t>adastro\Tributação\Reforma Tributária\Operação Fiscal</a:t>
            </a:r>
            <a:endParaRPr lang="en-US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pic>
        <p:nvPicPr>
          <p:cNvPr id="16" name="Imagem 15"/>
          <p:cNvPicPr/>
          <p:nvPr/>
        </p:nvPicPr>
        <p:blipFill>
          <a:blip r:embed="rId4"/>
          <a:stretch>
            <a:fillRect/>
          </a:stretch>
        </p:blipFill>
        <p:spPr>
          <a:xfrm>
            <a:off x="6098237" y="3497240"/>
            <a:ext cx="5400040" cy="307086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01" y="1620616"/>
            <a:ext cx="5405633" cy="3074196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33401" y="5032670"/>
            <a:ext cx="510104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1300" b="1" dirty="0" smtClean="0"/>
              <a:t>No portal Conformidade Fácil é possível analisar a configuração para cada </a:t>
            </a:r>
            <a:r>
              <a:rPr lang="pt-BR" sz="1300" b="1" dirty="0"/>
              <a:t>classificação: </a:t>
            </a:r>
            <a:endParaRPr lang="pt-BR" sz="1300" b="1" dirty="0" smtClean="0"/>
          </a:p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1300" dirty="0" smtClean="0">
                <a:hlinkClick r:id="rId6"/>
              </a:rPr>
              <a:t>https</a:t>
            </a:r>
            <a:r>
              <a:rPr lang="pt-BR" sz="1300" dirty="0">
                <a:hlinkClick r:id="rId6"/>
              </a:rPr>
              <a:t>://</a:t>
            </a:r>
            <a:r>
              <a:rPr lang="pt-BR" sz="1300" dirty="0" smtClean="0">
                <a:hlinkClick r:id="rId6"/>
              </a:rPr>
              <a:t>dfe-portal.svrs.rs.gov.br/CFF/ClassificacaoTributaria</a:t>
            </a:r>
            <a:endParaRPr lang="pt-BR" sz="1300" dirty="0" smtClean="0"/>
          </a:p>
          <a:p>
            <a:pPr algn="ctr">
              <a:defRPr sz="2800">
                <a:solidFill>
                  <a:srgbClr val="282828"/>
                </a:solidFill>
              </a:defRPr>
            </a:pPr>
            <a:endParaRPr lang="pt-BR" sz="1300" dirty="0"/>
          </a:p>
        </p:txBody>
      </p:sp>
    </p:spTree>
    <p:extLst>
      <p:ext uri="{BB962C8B-B14F-4D97-AF65-F5344CB8AC3E}">
        <p14:creationId xmlns:p14="http://schemas.microsoft.com/office/powerpoint/2010/main" val="34502392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6293" y="3217969"/>
            <a:ext cx="5400000" cy="345572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7382300" cy="481043"/>
          </a:xfrm>
        </p:spPr>
        <p:txBody>
          <a:bodyPr anchor="t">
            <a:normAutofit/>
          </a:bodyPr>
          <a:lstStyle/>
          <a:p>
            <a:r>
              <a:rPr lang="pt-BR" sz="2300" dirty="0" smtClean="0"/>
              <a:t>regra validação operação fiscal </a:t>
            </a:r>
            <a:endParaRPr lang="en-US" sz="23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33401" y="1454039"/>
            <a:ext cx="5448795" cy="330802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pt-BR" b="1" dirty="0" smtClean="0"/>
              <a:t>Exemplo 1 –  </a:t>
            </a:r>
            <a:r>
              <a:rPr lang="pt-BR" dirty="0" smtClean="0"/>
              <a:t>Classificação Tributada sem informação CBS</a:t>
            </a:r>
          </a:p>
          <a:p>
            <a:pPr marL="0" lvl="1" indent="0">
              <a:buNone/>
            </a:pPr>
            <a:endParaRPr lang="pt-BR" b="1" dirty="0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 txBox="1">
            <a:spLocks/>
          </p:cNvSpPr>
          <p:nvPr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6147032" y="1443406"/>
            <a:ext cx="5671929" cy="158888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Font typeface="Arial" panose="020B0604020202020204" pitchFamily="34" charset="0"/>
              <a:buNone/>
            </a:pPr>
            <a:r>
              <a:rPr lang="pt-BR" b="1" dirty="0" smtClean="0"/>
              <a:t>Como validar regra Cadastrada: 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pt-BR" dirty="0" smtClean="0"/>
              <a:t>1 - Clicar no botão: outros\Processamento Específicos Relacionados</a:t>
            </a:r>
          </a:p>
          <a:p>
            <a:pPr marL="0" lvl="1" indent="0">
              <a:buNone/>
            </a:pPr>
            <a:r>
              <a:rPr lang="pt-BR" dirty="0" smtClean="0"/>
              <a:t>2 – Na janela que vai abrir </a:t>
            </a:r>
            <a:r>
              <a:rPr lang="pt-BR" dirty="0"/>
              <a:t>selecionar processamento: “Conformidade Fácil: Validar Operações Fiscais” </a:t>
            </a:r>
            <a:r>
              <a:rPr lang="pt-BR" dirty="0" smtClean="0"/>
              <a:t> </a:t>
            </a:r>
          </a:p>
          <a:p>
            <a:pPr marL="0" lvl="1" indent="0">
              <a:buNone/>
            </a:pPr>
            <a:r>
              <a:rPr lang="pt-BR" dirty="0" err="1" smtClean="0"/>
              <a:t>Obs</a:t>
            </a:r>
            <a:r>
              <a:rPr lang="pt-BR" dirty="0" smtClean="0"/>
              <a:t>: Se processamento não estiver aparecendo para você será necessário solicitar ao Gerente de Senha do sistema liberação dele no seu cadastro. </a:t>
            </a:r>
          </a:p>
          <a:p>
            <a:pPr marL="0" lvl="1" indent="0">
              <a:buFont typeface="Arial" panose="020B0604020202020204" pitchFamily="34" charset="0"/>
              <a:buNone/>
            </a:pPr>
            <a:endParaRPr lang="pt-BR" b="1" dirty="0" smtClean="0"/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798" y="1991157"/>
            <a:ext cx="5400000" cy="307099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6"/>
          <a:srcRect l="868" t="44010" b="1"/>
          <a:stretch/>
        </p:blipFill>
        <p:spPr>
          <a:xfrm>
            <a:off x="404038" y="3652833"/>
            <a:ext cx="2317897" cy="2337723"/>
          </a:xfrm>
          <a:prstGeom prst="rect">
            <a:avLst/>
          </a:prstGeom>
          <a:ln w="38100">
            <a:solidFill>
              <a:srgbClr val="FF0000"/>
            </a:solidFill>
          </a:ln>
          <a:effectLst>
            <a:softEdge rad="3175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6293" y="3204729"/>
            <a:ext cx="5400000" cy="3468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60239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7382300" cy="481043"/>
          </a:xfrm>
        </p:spPr>
        <p:txBody>
          <a:bodyPr anchor="t">
            <a:normAutofit/>
          </a:bodyPr>
          <a:lstStyle/>
          <a:p>
            <a:r>
              <a:rPr lang="pt-BR" sz="2300" dirty="0" smtClean="0"/>
              <a:t>regra validação operação fiscal </a:t>
            </a:r>
            <a:endParaRPr lang="en-US" sz="23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33401" y="1454039"/>
            <a:ext cx="5448795" cy="330802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pt-BR" b="1" dirty="0" smtClean="0"/>
              <a:t>Exemplo 1 –  </a:t>
            </a:r>
            <a:r>
              <a:rPr lang="pt-BR" dirty="0" smtClean="0"/>
              <a:t>Classificação Tributada sem informação CBS</a:t>
            </a:r>
          </a:p>
          <a:p>
            <a:pPr marL="0" lvl="1" indent="0">
              <a:buNone/>
            </a:pPr>
            <a:endParaRPr lang="pt-BR" b="1" dirty="0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1466" y="1784841"/>
            <a:ext cx="5400000" cy="3070992"/>
          </a:xfrm>
          <a:prstGeom prst="rect">
            <a:avLst/>
          </a:prstGeom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 txBox="1">
            <a:spLocks/>
          </p:cNvSpPr>
          <p:nvPr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35970" y="5168424"/>
            <a:ext cx="5671929" cy="6946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None/>
            </a:pPr>
            <a:r>
              <a:rPr lang="pt-BR" dirty="0" smtClean="0"/>
              <a:t>O CST </a:t>
            </a:r>
            <a:r>
              <a:rPr lang="pt-BR" dirty="0" smtClean="0"/>
              <a:t>possui indicador de </a:t>
            </a:r>
            <a:r>
              <a:rPr lang="pt-BR" dirty="0" smtClean="0"/>
              <a:t>IBS e </a:t>
            </a:r>
            <a:r>
              <a:rPr lang="pt-BR" dirty="0" smtClean="0"/>
              <a:t>CBS  porém não foi informado alíquota de CBS.</a:t>
            </a:r>
            <a:endParaRPr lang="pt-BR" dirty="0" smtClean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172" y="1796113"/>
            <a:ext cx="5405633" cy="307419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4333" y="3107359"/>
            <a:ext cx="5400000" cy="3496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43098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7382300" cy="481043"/>
          </a:xfrm>
        </p:spPr>
        <p:txBody>
          <a:bodyPr anchor="t">
            <a:normAutofit/>
          </a:bodyPr>
          <a:lstStyle/>
          <a:p>
            <a:r>
              <a:rPr lang="pt-BR" sz="2300" dirty="0" smtClean="0"/>
              <a:t>regra validação operação fiscal </a:t>
            </a:r>
            <a:endParaRPr lang="en-US" sz="23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33401" y="1454039"/>
            <a:ext cx="6520542" cy="330802"/>
          </a:xfrm>
        </p:spPr>
        <p:txBody>
          <a:bodyPr>
            <a:normAutofit fontScale="92500"/>
          </a:bodyPr>
          <a:lstStyle/>
          <a:p>
            <a:pPr marL="0" lvl="1" indent="0">
              <a:buNone/>
            </a:pPr>
            <a:r>
              <a:rPr lang="pt-BR" b="1" dirty="0" smtClean="0"/>
              <a:t>Exemplo 2 –  </a:t>
            </a:r>
            <a:r>
              <a:rPr lang="pt-BR" dirty="0" smtClean="0"/>
              <a:t>Redução Alíquota configurada para CST sem indicador de redução </a:t>
            </a:r>
          </a:p>
          <a:p>
            <a:pPr marL="0" lvl="1" indent="0">
              <a:buNone/>
            </a:pPr>
            <a:endParaRPr lang="pt-BR" b="1" dirty="0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 txBox="1">
            <a:spLocks/>
          </p:cNvSpPr>
          <p:nvPr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83942" y="5249524"/>
            <a:ext cx="5671929" cy="6881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None/>
            </a:pPr>
            <a:r>
              <a:rPr lang="pt-BR" dirty="0" smtClean="0"/>
              <a:t>“Foi utilizada uma operação com  </a:t>
            </a:r>
            <a:r>
              <a:rPr lang="pt-BR" dirty="0"/>
              <a:t>tributação normal (CST 000)” e ao mesmo </a:t>
            </a:r>
            <a:r>
              <a:rPr lang="pt-BR" dirty="0" smtClean="0"/>
              <a:t>tempo informa alíquota de  redução </a:t>
            </a:r>
            <a:r>
              <a:rPr lang="pt-BR" dirty="0"/>
              <a:t>de alíquota</a:t>
            </a:r>
            <a:r>
              <a:rPr lang="pt-BR" dirty="0" smtClean="0"/>
              <a:t>”</a:t>
            </a:r>
            <a:endParaRPr lang="pt-BR" dirty="0" smtClean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8495" y="1799317"/>
            <a:ext cx="5400000" cy="307099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9561" y="3203445"/>
            <a:ext cx="5400000" cy="345572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9172" y="1796113"/>
            <a:ext cx="5405633" cy="3074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89538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7382300" cy="481043"/>
          </a:xfrm>
        </p:spPr>
        <p:txBody>
          <a:bodyPr anchor="t">
            <a:normAutofit/>
          </a:bodyPr>
          <a:lstStyle/>
          <a:p>
            <a:r>
              <a:rPr lang="pt-BR" sz="2300" dirty="0" smtClean="0"/>
              <a:t>regra validação operação fiscal </a:t>
            </a:r>
            <a:endParaRPr lang="en-US" sz="23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33401" y="1454039"/>
            <a:ext cx="6520542" cy="330802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pt-BR" b="1" dirty="0" smtClean="0"/>
              <a:t>Exemplo 3 –  </a:t>
            </a:r>
            <a:r>
              <a:rPr lang="pt-BR" dirty="0" smtClean="0"/>
              <a:t>CST sem indicador IBS e CBS </a:t>
            </a:r>
            <a:endParaRPr lang="pt-BR" b="1" dirty="0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 txBox="1">
            <a:spLocks/>
          </p:cNvSpPr>
          <p:nvPr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379537" y="5168425"/>
            <a:ext cx="5671929" cy="6946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None/>
            </a:pPr>
            <a:r>
              <a:rPr lang="pt-BR" dirty="0" smtClean="0"/>
              <a:t>O CST </a:t>
            </a:r>
            <a:r>
              <a:rPr lang="pt-BR" dirty="0" smtClean="0"/>
              <a:t>não possui indicador  </a:t>
            </a:r>
            <a:r>
              <a:rPr lang="pt-BR" dirty="0" smtClean="0"/>
              <a:t>de IBS e CBS para aceitar os campos no </a:t>
            </a:r>
            <a:r>
              <a:rPr lang="pt-BR" dirty="0" smtClean="0"/>
              <a:t>XML</a:t>
            </a:r>
            <a:endParaRPr lang="pt-BR" dirty="0" smtClean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537" y="1784841"/>
            <a:ext cx="5400000" cy="307099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5"/>
          <a:srcRect r="5558" b="8538"/>
          <a:stretch/>
        </p:blipFill>
        <p:spPr>
          <a:xfrm>
            <a:off x="5915502" y="1619440"/>
            <a:ext cx="5081497" cy="279867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9713" y="3203445"/>
            <a:ext cx="5400000" cy="345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7512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1" y="1016955"/>
            <a:ext cx="7382300" cy="481043"/>
          </a:xfrm>
        </p:spPr>
        <p:txBody>
          <a:bodyPr anchor="t">
            <a:normAutofit/>
          </a:bodyPr>
          <a:lstStyle/>
          <a:p>
            <a:r>
              <a:rPr lang="pt-BR" sz="2300" dirty="0" smtClean="0"/>
              <a:t>regra validação operação fiscal </a:t>
            </a:r>
            <a:endParaRPr lang="en-US" sz="23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33401" y="1454039"/>
            <a:ext cx="6520542" cy="330802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pt-BR" b="1" dirty="0" smtClean="0"/>
              <a:t>Exemplo 4 –  </a:t>
            </a:r>
            <a:r>
              <a:rPr lang="pt-BR" dirty="0" smtClean="0"/>
              <a:t>CST com tributação </a:t>
            </a:r>
            <a:r>
              <a:rPr lang="pt-BR" dirty="0" smtClean="0"/>
              <a:t>Regular e Redução de Alíquota </a:t>
            </a:r>
            <a:endParaRPr lang="pt-BR" b="1" dirty="0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xmlns="" id="{08285911-37A2-85D3-905E-0CA958F2A710}"/>
              </a:ext>
            </a:extLst>
          </p:cNvPr>
          <p:cNvSpPr txBox="1">
            <a:spLocks/>
          </p:cNvSpPr>
          <p:nvPr>
            <p:extLst>
              <p:ext uri="{E7BDC344-281C-4309-B0C6-D0EE65EED2A8}">
                <p202:designPr xmlns:p202="http://schemas.microsoft.com/office/powerpoint/2020/02/main" xmlns="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379537" y="5168425"/>
            <a:ext cx="5671929" cy="6946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None/>
            </a:pPr>
            <a:r>
              <a:rPr lang="pt-BR" dirty="0" smtClean="0"/>
              <a:t>O CST </a:t>
            </a:r>
            <a:r>
              <a:rPr lang="pt-BR" dirty="0" smtClean="0"/>
              <a:t>possui indicativo de percentual de redução de alíquota para IBS e CBS porém não foi informado</a:t>
            </a:r>
            <a:endParaRPr lang="pt-BR" dirty="0" smtClean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537" y="1860315"/>
            <a:ext cx="5400000" cy="307099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1466" y="1416103"/>
            <a:ext cx="5400000" cy="307099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7159" y="3203444"/>
            <a:ext cx="5400000" cy="345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93676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3396" y="1314286"/>
            <a:ext cx="11125201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2000" dirty="0"/>
              <a:t>LEI COMPLEMENTAR Nº 214 (Sobre Reforma</a:t>
            </a:r>
            <a:r>
              <a:rPr lang="pt-BR" sz="2000" dirty="0" smtClean="0"/>
              <a:t>): </a:t>
            </a:r>
          </a:p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2000" dirty="0" smtClean="0">
                <a:hlinkClick r:id="rId2"/>
              </a:rPr>
              <a:t>https</a:t>
            </a:r>
            <a:r>
              <a:rPr lang="pt-BR" sz="2000" dirty="0">
                <a:hlinkClick r:id="rId2"/>
              </a:rPr>
              <a:t>://</a:t>
            </a:r>
            <a:r>
              <a:rPr lang="pt-BR" sz="2000" dirty="0" smtClean="0">
                <a:hlinkClick r:id="rId2"/>
              </a:rPr>
              <a:t>www.planalto.gov.br/ccivil_03/leis/lcp/lcp214.htm</a:t>
            </a:r>
            <a:endParaRPr lang="pt-BR" sz="2000" dirty="0" smtClean="0"/>
          </a:p>
          <a:p>
            <a:pPr algn="ctr">
              <a:defRPr sz="2800">
                <a:solidFill>
                  <a:srgbClr val="282828"/>
                </a:solidFill>
              </a:defRPr>
            </a:pPr>
            <a:endParaRPr lang="pt-BR" sz="2000" dirty="0" smtClean="0"/>
          </a:p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2000" dirty="0" smtClean="0"/>
              <a:t>Nota técnica: </a:t>
            </a:r>
          </a:p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2000" dirty="0">
                <a:hlinkClick r:id="rId3"/>
              </a:rPr>
              <a:t>https://www.nfe.fazenda.gov.br/portal/listaConteudo.aspx?tipoConteudo=04BIflQt1aY=&amp;</a:t>
            </a:r>
            <a:r>
              <a:rPr lang="pt-BR" sz="2000" dirty="0" smtClean="0">
                <a:hlinkClick r:id="rId3"/>
              </a:rPr>
              <a:t>AspxAutoDetectCookieSupport=1</a:t>
            </a:r>
            <a:endParaRPr lang="pt-BR" sz="2000" dirty="0" smtClean="0"/>
          </a:p>
          <a:p>
            <a:pPr algn="ctr">
              <a:defRPr sz="2800">
                <a:solidFill>
                  <a:srgbClr val="282828"/>
                </a:solidFill>
              </a:defRPr>
            </a:pPr>
            <a:endParaRPr lang="pt-BR" sz="2000" dirty="0" smtClean="0"/>
          </a:p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2000" dirty="0" smtClean="0"/>
              <a:t>Conformidade Fácil:</a:t>
            </a:r>
          </a:p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2000" dirty="0" smtClean="0">
                <a:hlinkClick r:id="rId4"/>
              </a:rPr>
              <a:t>https</a:t>
            </a:r>
            <a:r>
              <a:rPr lang="pt-BR" sz="2000" dirty="0">
                <a:hlinkClick r:id="rId4"/>
              </a:rPr>
              <a:t>://</a:t>
            </a:r>
            <a:r>
              <a:rPr lang="pt-BR" sz="2000" dirty="0" smtClean="0">
                <a:hlinkClick r:id="rId4"/>
              </a:rPr>
              <a:t>dfe-portal.svrs.rs.gov.br/Cff</a:t>
            </a:r>
            <a:endParaRPr lang="pt-BR" sz="2000" dirty="0" smtClean="0"/>
          </a:p>
          <a:p>
            <a:pPr algn="ctr">
              <a:defRPr sz="2800">
                <a:solidFill>
                  <a:srgbClr val="282828"/>
                </a:solidFill>
              </a:defRPr>
            </a:pPr>
            <a:endParaRPr lang="pt-BR" sz="2000" dirty="0" smtClean="0"/>
          </a:p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2000" dirty="0" smtClean="0"/>
              <a:t>Reforma Tributária – Piloto:</a:t>
            </a:r>
          </a:p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2000" dirty="0" smtClean="0">
                <a:hlinkClick r:id="rId5"/>
              </a:rPr>
              <a:t>https</a:t>
            </a:r>
            <a:r>
              <a:rPr lang="pt-BR" sz="2000" dirty="0">
                <a:hlinkClick r:id="rId5"/>
              </a:rPr>
              <a:t>://piloto-cbs.tributos.gov.br</a:t>
            </a:r>
            <a:r>
              <a:rPr lang="pt-BR" sz="2000" dirty="0" smtClean="0">
                <a:hlinkClick r:id="rId5"/>
              </a:rPr>
              <a:t>/</a:t>
            </a:r>
            <a:endParaRPr lang="pt-BR" sz="2000" dirty="0" smtClean="0"/>
          </a:p>
          <a:p>
            <a:pPr algn="ctr">
              <a:defRPr sz="2800">
                <a:solidFill>
                  <a:srgbClr val="282828"/>
                </a:solidFill>
              </a:defRPr>
            </a:pPr>
            <a:endParaRPr lang="pt-BR" sz="2000" dirty="0"/>
          </a:p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2000" dirty="0" smtClean="0"/>
              <a:t>Regra de Validação Nota Fiscal</a:t>
            </a:r>
            <a:endParaRPr lang="pt-BR" sz="2000" dirty="0"/>
          </a:p>
          <a:p>
            <a:pPr algn="ctr">
              <a:defRPr sz="2800">
                <a:solidFill>
                  <a:srgbClr val="282828"/>
                </a:solidFill>
              </a:defRPr>
            </a:pPr>
            <a:r>
              <a:rPr lang="pt-BR" sz="2000" dirty="0" smtClean="0">
                <a:hlinkClick r:id="rId6"/>
              </a:rPr>
              <a:t>http</a:t>
            </a:r>
            <a:r>
              <a:rPr lang="pt-BR" sz="2000" dirty="0">
                <a:hlinkClick r:id="rId6"/>
              </a:rPr>
              <a:t>://</a:t>
            </a:r>
            <a:r>
              <a:rPr lang="pt-BR" sz="2000" dirty="0" smtClean="0">
                <a:hlinkClick r:id="rId6"/>
              </a:rPr>
              <a:t>moc.sped.fazenda.pr.gov.br/RegrasDeValida%C3%A7%C3%A3o.html</a:t>
            </a:r>
            <a:endParaRPr lang="pt-BR" sz="2000" dirty="0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C217DA46-4378-51B9-0C43-24E66EAA1F78}"/>
              </a:ext>
            </a:extLst>
          </p:cNvPr>
          <p:cNvSpPr txBox="1">
            <a:spLocks/>
          </p:cNvSpPr>
          <p:nvPr/>
        </p:nvSpPr>
        <p:spPr>
          <a:xfrm>
            <a:off x="2673762" y="761932"/>
            <a:ext cx="6844468" cy="3792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b="0" kern="1200" cap="all" spc="0" baseline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 dirty="0" smtClean="0"/>
              <a:t>REFERÊNCIAS E MATERIAIS DE APOIO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8911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0" y="2797792"/>
            <a:ext cx="12192000" cy="1126136"/>
          </a:xfrm>
        </p:spPr>
        <p:txBody>
          <a:bodyPr>
            <a:normAutofit/>
          </a:bodyPr>
          <a:lstStyle/>
          <a:p>
            <a:pPr algn="ctr"/>
            <a:r>
              <a:rPr lang="pt-BR" sz="8000" b="1" dirty="0"/>
              <a:t>Fim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3682437" y="4562872"/>
            <a:ext cx="8229600" cy="2295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Bef>
                <a:spcPct val="0"/>
              </a:spcBef>
              <a:defRPr/>
            </a:pPr>
            <a:r>
              <a:rPr lang="pt-BR" sz="3000" b="1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Daniel Sabino</a:t>
            </a:r>
          </a:p>
          <a:p>
            <a:pPr algn="r">
              <a:spcBef>
                <a:spcPct val="0"/>
              </a:spcBef>
              <a:defRPr/>
            </a:pPr>
            <a:r>
              <a:rPr lang="pt-BR" sz="3000" b="1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Consultor Externo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5" y="6316858"/>
            <a:ext cx="1080000" cy="34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27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ulo">
  <a:themeElements>
    <a:clrScheme name="Project Status Report">
      <a:dk1>
        <a:srgbClr val="000000"/>
      </a:dk1>
      <a:lt1>
        <a:srgbClr val="FFFFFF"/>
      </a:lt1>
      <a:dk2>
        <a:srgbClr val="3B4546"/>
      </a:dk2>
      <a:lt2>
        <a:srgbClr val="E7E6E6"/>
      </a:lt2>
      <a:accent1>
        <a:srgbClr val="B36041"/>
      </a:accent1>
      <a:accent2>
        <a:srgbClr val="6F8185"/>
      </a:accent2>
      <a:accent3>
        <a:srgbClr val="C78F8F"/>
      </a:accent3>
      <a:accent4>
        <a:srgbClr val="647961"/>
      </a:accent4>
      <a:accent5>
        <a:srgbClr val="B09C54"/>
      </a:accent5>
      <a:accent6>
        <a:srgbClr val="9AA749"/>
      </a:accent6>
      <a:hlink>
        <a:srgbClr val="75A073"/>
      </a:hlink>
      <a:folHlink>
        <a:srgbClr val="BD9C5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ulo_Copilot Layouts_win32_SD_V6" id="{49C5632F-1D3A-4333-ABAA-E3191A9D5D1B}" vid="{9EF76739-2083-4254-82E9-ECA94F6BD31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1270</TotalTime>
  <Words>2017</Words>
  <Application>Microsoft Office PowerPoint</Application>
  <PresentationFormat>Widescreen</PresentationFormat>
  <Paragraphs>214</Paragraphs>
  <Slides>28</Slides>
  <Notes>25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2" baseType="lpstr">
      <vt:lpstr>Arial</vt:lpstr>
      <vt:lpstr>Calibri</vt:lpstr>
      <vt:lpstr>Wingdings</vt:lpstr>
      <vt:lpstr>Modulo</vt:lpstr>
      <vt:lpstr>Treinamento  Reforma Tributária</vt:lpstr>
      <vt:lpstr>Reforma Tributária – Validação da Operação Fiscal (LC 214/2025)</vt:lpstr>
      <vt:lpstr>Contexto e Fundamentos da Reforma Tributária</vt:lpstr>
      <vt:lpstr>A Reforma Tributária e o novo papel do documento fiscal eletrônico</vt:lpstr>
      <vt:lpstr>Do modelo tradicional à apuração assistida baseada no XML</vt:lpstr>
      <vt:lpstr>Bases de Cálculo e Conceitos Centrais do IBS e da CBS</vt:lpstr>
      <vt:lpstr>Valor da operação, valor oneroso e múltiplas bases de cálculo</vt:lpstr>
      <vt:lpstr>Exclusões legais da base do IBS e da CBS no período de transição</vt:lpstr>
      <vt:lpstr>Formação base de cálculo ibs e cbs</vt:lpstr>
      <vt:lpstr>Configuração de Sistemas, Validação e Riscos Fiscais</vt:lpstr>
      <vt:lpstr>Importância da correta parametrização do ERP e do regime tributário</vt:lpstr>
      <vt:lpstr>Apresentação do PowerPoint</vt:lpstr>
      <vt:lpstr>Correspondência NCM com Classificação tributária </vt:lpstr>
      <vt:lpstr>Principais erros, validações e impactos no novo modelo tributário</vt:lpstr>
      <vt:lpstr>Apresentação do PowerPoint</vt:lpstr>
      <vt:lpstr>Análise campos grupo ub XML</vt:lpstr>
      <vt:lpstr>Grupo UB. Informações dos tributos IBS / CBS e Imposto Seletivo </vt:lpstr>
      <vt:lpstr>Grupo UB. Informações dos tributos IBS / CBS e Imposto Seletivo </vt:lpstr>
      <vt:lpstr>Grupo UB. Informações dos tributos IBS / CBS e Imposto Seletivo </vt:lpstr>
      <vt:lpstr>Exemplo pratica configuração sistema</vt:lpstr>
      <vt:lpstr>Exemplo regra validação operação fiscal </vt:lpstr>
      <vt:lpstr>regra validação operação fiscal </vt:lpstr>
      <vt:lpstr>regra validação operação fiscal </vt:lpstr>
      <vt:lpstr>regra validação operação fiscal </vt:lpstr>
      <vt:lpstr>regra validação operação fiscal </vt:lpstr>
      <vt:lpstr>regra validação operação fiscal </vt:lpstr>
      <vt:lpstr>Apresentação do PowerPoint</vt:lpstr>
      <vt:lpstr>Fim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Reforma Tributária – Validação da Operação Fiscal (LC 214/2025)</dc:title>
  <dc:creator>danielsabino@teksystem.com.br</dc:creator>
  <cp:lastModifiedBy>Daniel Sabino</cp:lastModifiedBy>
  <cp:revision>59</cp:revision>
  <dcterms:modified xsi:type="dcterms:W3CDTF">2026-05-19T20:15:10Z</dcterms:modified>
</cp:coreProperties>
</file>