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58" r:id="rId2"/>
    <p:sldId id="300" r:id="rId3"/>
    <p:sldId id="301" r:id="rId4"/>
    <p:sldId id="326" r:id="rId5"/>
    <p:sldId id="308" r:id="rId6"/>
    <p:sldId id="302" r:id="rId7"/>
    <p:sldId id="325" r:id="rId8"/>
    <p:sldId id="303" r:id="rId9"/>
    <p:sldId id="305" r:id="rId10"/>
    <p:sldId id="306" r:id="rId11"/>
    <p:sldId id="309" r:id="rId12"/>
    <p:sldId id="310" r:id="rId13"/>
    <p:sldId id="311" r:id="rId14"/>
    <p:sldId id="312" r:id="rId15"/>
    <p:sldId id="318" r:id="rId16"/>
    <p:sldId id="324" r:id="rId17"/>
    <p:sldId id="322" r:id="rId18"/>
    <p:sldId id="313" r:id="rId19"/>
    <p:sldId id="315" r:id="rId20"/>
    <p:sldId id="314" r:id="rId21"/>
    <p:sldId id="316" r:id="rId22"/>
    <p:sldId id="317" r:id="rId23"/>
    <p:sldId id="329" r:id="rId24"/>
    <p:sldId id="330" r:id="rId25"/>
    <p:sldId id="323" r:id="rId26"/>
    <p:sldId id="327" r:id="rId27"/>
    <p:sldId id="328" r:id="rId28"/>
    <p:sldId id="320" r:id="rId29"/>
    <p:sldId id="321" r:id="rId30"/>
    <p:sldId id="299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468FD-9349-48DD-A679-05EAD157ABF1}" type="datetimeFigureOut">
              <a:rPr lang="pt-BR" smtClean="0"/>
              <a:t>28/11/2025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7E27F-AAF9-481D-97A7-BDD4F9EB7A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292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7E27F-AAF9-481D-97A7-BDD4F9EB7A12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3251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C5D7D-B4E5-4CF8-BA7C-8BC7FDFA11A8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9250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C5D7D-B4E5-4CF8-BA7C-8BC7FDFA11A8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654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C5D7D-B4E5-4CF8-BA7C-8BC7FDFA11A8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4266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C5D7D-B4E5-4CF8-BA7C-8BC7FDFA11A8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422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3EE0-CD32-40A3-A6AE-B403DEDE7377}" type="datetime1">
              <a:rPr lang="pt-BR" smtClean="0"/>
              <a:t>28/11/2025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FC0E-34E0-4D03-85F1-C54D5B1A2E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2DFD-3C24-44B1-9A55-67FBFF157E3A}" type="datetime1">
              <a:rPr lang="pt-BR" smtClean="0"/>
              <a:t>28/11/2025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FC0E-34E0-4D03-85F1-C54D5B1A2E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C850-10E5-4EDC-AF62-80FD155211A4}" type="datetime1">
              <a:rPr lang="pt-BR" smtClean="0"/>
              <a:t>28/11/2025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FC0E-34E0-4D03-85F1-C54D5B1A2E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2816A-DF48-4C4F-A4FB-67DBDF4F4EE3}" type="datetime1">
              <a:rPr lang="pt-BR" smtClean="0"/>
              <a:t>28/11/2025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FC0E-34E0-4D03-85F1-C54D5B1A2E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AD9C7-E7AD-4333-BD97-8DC2B88CE261}" type="datetime1">
              <a:rPr lang="pt-BR" smtClean="0"/>
              <a:t>28/11/2025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FC0E-34E0-4D03-85F1-C54D5B1A2E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8AE9-877D-49CF-95FC-9070F39B639B}" type="datetime1">
              <a:rPr lang="pt-BR" smtClean="0"/>
              <a:t>28/11/2025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FC0E-34E0-4D03-85F1-C54D5B1A2E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2438-16C8-4DDA-BCBB-6664422A9D96}" type="datetime1">
              <a:rPr lang="pt-BR" smtClean="0"/>
              <a:t>28/11/2025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FC0E-34E0-4D03-85F1-C54D5B1A2E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F5124-9E1E-40A3-8999-864056B51CFD}" type="datetime1">
              <a:rPr lang="pt-BR" smtClean="0"/>
              <a:t>28/11/2025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FC0E-34E0-4D03-85F1-C54D5B1A2E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7AFA-CF7E-4394-8242-8B73837759EF}" type="datetime1">
              <a:rPr lang="pt-BR" smtClean="0"/>
              <a:t>28/11/2025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FC0E-34E0-4D03-85F1-C54D5B1A2E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5960-AD37-4F88-AC0C-BD529C9B5E1D}" type="datetime1">
              <a:rPr lang="pt-BR" smtClean="0"/>
              <a:t>28/11/2025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FC0E-34E0-4D03-85F1-C54D5B1A2E3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A821-53C8-4628-9750-2EF9E25DC057}" type="datetime1">
              <a:rPr lang="pt-BR" smtClean="0"/>
              <a:t>28/11/2025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77FC0E-34E0-4D03-85F1-C54D5B1A2E3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A77FC0E-34E0-4D03-85F1-C54D5B1A2E3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3870F05-A54D-4A29-9E74-396DB381BBAB}" type="datetime1">
              <a:rPr lang="pt-BR" smtClean="0"/>
              <a:t>28/11/2025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412776"/>
            <a:ext cx="8157592" cy="2736304"/>
          </a:xfrm>
        </p:spPr>
        <p:txBody>
          <a:bodyPr/>
          <a:lstStyle/>
          <a:p>
            <a:pPr algn="ctr"/>
            <a:r>
              <a:rPr lang="pt-BR" sz="7000" b="1" dirty="0"/>
              <a:t>Treinamento </a:t>
            </a:r>
            <a:br>
              <a:rPr lang="pt-BR" sz="7000" b="1" dirty="0"/>
            </a:br>
            <a:r>
              <a:rPr lang="pt-BR" sz="7000" b="1" dirty="0"/>
              <a:t>Reforma </a:t>
            </a:r>
            <a:r>
              <a:rPr lang="pt-BR" sz="7000" b="1" dirty="0" smtClean="0"/>
              <a:t>Tributária</a:t>
            </a:r>
            <a:br>
              <a:rPr lang="pt-BR" sz="7000" b="1" dirty="0" smtClean="0"/>
            </a:br>
            <a:r>
              <a:rPr lang="pt-BR" sz="7000" b="1" dirty="0" smtClean="0"/>
              <a:t>Sistema Comercial</a:t>
            </a:r>
            <a:endParaRPr lang="pt-BR" sz="7000" b="1" dirty="0"/>
          </a:p>
        </p:txBody>
      </p:sp>
      <p:pic>
        <p:nvPicPr>
          <p:cNvPr id="5" name="Picture 2" descr="http://www.teksystem.com.br/site/images/tit_erp_i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38862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79512" y="4562872"/>
            <a:ext cx="8229600" cy="2295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-1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Daniel Sabino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Consultor Externo</a:t>
            </a:r>
            <a:endParaRPr kumimoji="0" lang="pt-BR" sz="3000" b="1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10436"/>
            <a:ext cx="2781455" cy="88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81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inha do tempo&#10;&#10;O conteúdo gerado por IA pode estar incorreto."/>
          <p:cNvPicPr/>
          <p:nvPr/>
        </p:nvPicPr>
        <p:blipFill>
          <a:blip r:embed="rId2"/>
          <a:stretch>
            <a:fillRect/>
          </a:stretch>
        </p:blipFill>
        <p:spPr>
          <a:xfrm>
            <a:off x="1809750" y="-100011"/>
            <a:ext cx="5524500" cy="695801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" y="6453336"/>
            <a:ext cx="1080000" cy="34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4400" b="1">
                <a:solidFill>
                  <a:srgbClr val="00467F"/>
                </a:solidFill>
              </a:defRPr>
            </a:pPr>
            <a:r>
              <a:rPr dirty="0">
                <a:solidFill>
                  <a:srgbClr val="FF0000"/>
                </a:solidFill>
              </a:rPr>
              <a:t>Base de </a:t>
            </a:r>
            <a:r>
              <a:rPr dirty="0" err="1">
                <a:solidFill>
                  <a:srgbClr val="FF0000"/>
                </a:solidFill>
              </a:rPr>
              <a:t>Cálculo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" y="1371600"/>
            <a:ext cx="7315200" cy="5029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l">
              <a:defRPr sz="2800">
                <a:solidFill>
                  <a:srgbClr val="282828"/>
                </a:solidFill>
              </a:defRPr>
            </a:pPr>
            <a:r>
              <a:t>- Corresponde ao valor da operação (LC 214/25).</a:t>
            </a:r>
          </a:p>
          <a:p>
            <a:pPr algn="l">
              <a:defRPr sz="2800">
                <a:solidFill>
                  <a:srgbClr val="282828"/>
                </a:solidFill>
              </a:defRPr>
            </a:pPr>
            <a:r>
              <a:t>- Cobrança 'por fora', evitando tributo sobre tributo.</a:t>
            </a:r>
          </a:p>
          <a:p>
            <a:pPr algn="l">
              <a:defRPr sz="2800">
                <a:solidFill>
                  <a:srgbClr val="282828"/>
                </a:solidFill>
              </a:defRPr>
            </a:pPr>
            <a:r>
              <a:t>- Simplifica a apuração e aumenta a transparência.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" y="6453336"/>
            <a:ext cx="1080000" cy="34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2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4400" b="1">
                <a:solidFill>
                  <a:srgbClr val="00467F"/>
                </a:solidFill>
              </a:defRPr>
            </a:pPr>
            <a:r>
              <a:rPr dirty="0">
                <a:solidFill>
                  <a:srgbClr val="FF0000"/>
                </a:solidFill>
              </a:rPr>
              <a:t>Base de </a:t>
            </a:r>
            <a:r>
              <a:rPr dirty="0" err="1">
                <a:solidFill>
                  <a:srgbClr val="FF0000"/>
                </a:solidFill>
              </a:rPr>
              <a:t>Cálculo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4" name="Imagem 3" descr="Interface gráfica do usuário, Texto, Aplicativo&#10;&#10;O conteúdo gerado por IA pode estar incorreto."/>
          <p:cNvPicPr/>
          <p:nvPr/>
        </p:nvPicPr>
        <p:blipFill>
          <a:blip r:embed="rId2"/>
          <a:stretch>
            <a:fillRect/>
          </a:stretch>
        </p:blipFill>
        <p:spPr>
          <a:xfrm>
            <a:off x="366501" y="1596097"/>
            <a:ext cx="7877907" cy="459368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" y="6453336"/>
            <a:ext cx="1080000" cy="34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60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4400" b="1">
                <a:solidFill>
                  <a:srgbClr val="00467F"/>
                </a:solidFill>
              </a:defRPr>
            </a:pPr>
            <a:r>
              <a:rPr dirty="0" err="1">
                <a:solidFill>
                  <a:srgbClr val="FF0000"/>
                </a:solidFill>
              </a:rPr>
              <a:t>Alíquotas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371600"/>
            <a:ext cx="8284704" cy="52629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2800">
                <a:solidFill>
                  <a:srgbClr val="282828"/>
                </a:solidFill>
              </a:defRPr>
            </a:pPr>
            <a:r>
              <a:rPr dirty="0"/>
              <a:t>- </a:t>
            </a:r>
            <a:r>
              <a:rPr dirty="0" err="1"/>
              <a:t>Uniformes</a:t>
            </a:r>
            <a:r>
              <a:rPr dirty="0"/>
              <a:t> para </a:t>
            </a:r>
            <a:r>
              <a:rPr dirty="0" err="1"/>
              <a:t>todos</a:t>
            </a:r>
            <a:r>
              <a:rPr dirty="0"/>
              <a:t> </a:t>
            </a:r>
            <a:r>
              <a:rPr dirty="0" err="1"/>
              <a:t>os</a:t>
            </a:r>
            <a:r>
              <a:rPr dirty="0"/>
              <a:t> bens e </a:t>
            </a:r>
            <a:r>
              <a:rPr dirty="0" err="1"/>
              <a:t>serviços</a:t>
            </a:r>
            <a:r>
              <a:rPr dirty="0"/>
              <a:t>.</a:t>
            </a:r>
          </a:p>
          <a:p>
            <a:pPr>
              <a:defRPr sz="2800">
                <a:solidFill>
                  <a:srgbClr val="282828"/>
                </a:solidFill>
              </a:defRPr>
            </a:pPr>
            <a:r>
              <a:rPr dirty="0"/>
              <a:t>- CBS</a:t>
            </a:r>
            <a:r>
              <a:rPr lang="pt-BR" dirty="0"/>
              <a:t>: Definidas pela União</a:t>
            </a:r>
            <a:r>
              <a:rPr dirty="0"/>
              <a:t> </a:t>
            </a:r>
            <a:endParaRPr lang="pt-BR" dirty="0"/>
          </a:p>
          <a:p>
            <a:pPr>
              <a:defRPr sz="2800">
                <a:solidFill>
                  <a:srgbClr val="282828"/>
                </a:solidFill>
              </a:defRPr>
            </a:pPr>
            <a:r>
              <a:rPr lang="pt-BR" dirty="0"/>
              <a:t>- IBS: Definidas </a:t>
            </a:r>
            <a:r>
              <a:rPr dirty="0" err="1"/>
              <a:t>por</a:t>
            </a:r>
            <a:r>
              <a:rPr dirty="0"/>
              <a:t> </a:t>
            </a:r>
            <a:r>
              <a:rPr lang="pt-BR" dirty="0" err="1"/>
              <a:t>E</a:t>
            </a:r>
            <a:r>
              <a:rPr dirty="0" err="1"/>
              <a:t>stados</a:t>
            </a:r>
            <a:r>
              <a:rPr lang="pt-BR" dirty="0"/>
              <a:t>, M</a:t>
            </a:r>
            <a:r>
              <a:rPr dirty="0" err="1"/>
              <a:t>unicípios</a:t>
            </a:r>
            <a:r>
              <a:rPr dirty="0"/>
              <a:t> </a:t>
            </a:r>
            <a:r>
              <a:rPr lang="pt-BR" dirty="0"/>
              <a:t>e </a:t>
            </a:r>
          </a:p>
          <a:p>
            <a:pPr>
              <a:defRPr sz="2800">
                <a:solidFill>
                  <a:srgbClr val="282828"/>
                </a:solidFill>
              </a:defRPr>
            </a:pPr>
            <a:r>
              <a:rPr lang="pt-BR" dirty="0"/>
              <a:t>Distrito Federal</a:t>
            </a:r>
          </a:p>
          <a:p>
            <a:pPr>
              <a:defRPr sz="2800">
                <a:solidFill>
                  <a:srgbClr val="282828"/>
                </a:solidFill>
              </a:defRPr>
            </a:pPr>
            <a:endParaRPr lang="pt-BR" dirty="0"/>
          </a:p>
          <a:p>
            <a:pPr>
              <a:defRPr sz="2800">
                <a:solidFill>
                  <a:srgbClr val="282828"/>
                </a:solidFill>
              </a:defRPr>
            </a:pPr>
            <a:r>
              <a:rPr lang="pt-BR" dirty="0"/>
              <a:t>- Composição Alíquota total IBS:</a:t>
            </a:r>
          </a:p>
          <a:p>
            <a:pPr marL="971550" lvl="1" indent="-514350">
              <a:buFont typeface="Courier New" panose="02070309020205020404" pitchFamily="49" charset="0"/>
              <a:buChar char="o"/>
              <a:defRPr sz="2800">
                <a:solidFill>
                  <a:srgbClr val="282828"/>
                </a:solidFill>
              </a:defRPr>
            </a:pPr>
            <a:r>
              <a:rPr lang="pt-BR" dirty="0"/>
              <a:t>Soma Alíquota Estadual e Municipal do destino</a:t>
            </a:r>
          </a:p>
          <a:p>
            <a:pPr marL="971550" lvl="1" indent="-514350">
              <a:buFont typeface="Courier New" panose="02070309020205020404" pitchFamily="49" charset="0"/>
              <a:buChar char="o"/>
              <a:defRPr sz="2800">
                <a:solidFill>
                  <a:srgbClr val="282828"/>
                </a:solidFill>
              </a:defRPr>
            </a:pPr>
            <a:r>
              <a:rPr lang="pt-BR" dirty="0"/>
              <a:t>Alíquota do Distrito Federal quando for destino</a:t>
            </a:r>
          </a:p>
          <a:p>
            <a:pPr algn="ctr">
              <a:defRPr sz="2800">
                <a:solidFill>
                  <a:srgbClr val="282828"/>
                </a:solidFill>
              </a:defRPr>
            </a:pPr>
            <a:endParaRPr lang="pt-BR" sz="2800" dirty="0"/>
          </a:p>
          <a:p>
            <a:pPr algn="ctr">
              <a:defRPr sz="2800">
                <a:solidFill>
                  <a:srgbClr val="282828"/>
                </a:solidFill>
              </a:defRPr>
            </a:pPr>
            <a:r>
              <a:rPr lang="pt-BR" sz="2800" dirty="0"/>
              <a:t>Na ausência de lei específica que fixe a alíquota, </a:t>
            </a:r>
          </a:p>
          <a:p>
            <a:pPr algn="ctr">
              <a:defRPr sz="2800">
                <a:solidFill>
                  <a:srgbClr val="282828"/>
                </a:solidFill>
              </a:defRPr>
            </a:pPr>
            <a:r>
              <a:rPr lang="pt-BR" sz="2800" dirty="0"/>
              <a:t>será aplicada a alíquota de referência.</a:t>
            </a:r>
          </a:p>
          <a:p>
            <a:pPr lvl="1">
              <a:defRPr sz="2800">
                <a:solidFill>
                  <a:srgbClr val="282828"/>
                </a:solidFill>
              </a:defRPr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" y="6453336"/>
            <a:ext cx="1080000" cy="34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61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4400" b="1">
                <a:solidFill>
                  <a:srgbClr val="00467F"/>
                </a:solidFill>
              </a:defRPr>
            </a:pPr>
            <a:r>
              <a:rPr dirty="0" err="1">
                <a:solidFill>
                  <a:srgbClr val="FF0000"/>
                </a:solidFill>
              </a:rPr>
              <a:t>Alíquotas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3663157"/>
            <a:ext cx="7778848" cy="506437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/>
          <a:stretch>
            <a:fillRect/>
          </a:stretch>
        </p:blipFill>
        <p:spPr>
          <a:xfrm>
            <a:off x="395536" y="4645269"/>
            <a:ext cx="7778848" cy="74676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681950" y="1371600"/>
            <a:ext cx="5011308" cy="1815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>
                <a:solidFill>
                  <a:srgbClr val="282828"/>
                </a:solidFill>
              </a:defRPr>
            </a:pPr>
            <a:r>
              <a:rPr dirty="0"/>
              <a:t>- </a:t>
            </a:r>
            <a:r>
              <a:rPr dirty="0" err="1"/>
              <a:t>Alíquotas</a:t>
            </a:r>
            <a:r>
              <a:rPr dirty="0"/>
              <a:t> </a:t>
            </a:r>
            <a:r>
              <a:rPr dirty="0" err="1"/>
              <a:t>previstas</a:t>
            </a:r>
            <a:r>
              <a:rPr dirty="0"/>
              <a:t> para 2026:</a:t>
            </a:r>
          </a:p>
          <a:p>
            <a:pPr marL="971550" lvl="1" indent="-514350">
              <a:buFont typeface="Courier New" panose="02070309020205020404" pitchFamily="49" charset="0"/>
              <a:buChar char="o"/>
              <a:defRPr sz="2800">
                <a:solidFill>
                  <a:srgbClr val="282828"/>
                </a:solidFill>
              </a:defRPr>
            </a:pPr>
            <a:r>
              <a:rPr dirty="0"/>
              <a:t> CBS: 0,9%</a:t>
            </a:r>
          </a:p>
          <a:p>
            <a:pPr marL="971550" lvl="1" indent="-514350">
              <a:buFont typeface="Courier New" panose="02070309020205020404" pitchFamily="49" charset="0"/>
              <a:buChar char="o"/>
              <a:defRPr sz="2800">
                <a:solidFill>
                  <a:srgbClr val="282828"/>
                </a:solidFill>
              </a:defRPr>
            </a:pPr>
            <a:r>
              <a:rPr dirty="0"/>
              <a:t> IBS </a:t>
            </a:r>
            <a:r>
              <a:rPr dirty="0" err="1"/>
              <a:t>Estadual</a:t>
            </a:r>
            <a:r>
              <a:rPr dirty="0"/>
              <a:t>: 0,1%</a:t>
            </a:r>
          </a:p>
          <a:p>
            <a:pPr marL="971550" lvl="1" indent="-514350">
              <a:buFont typeface="Courier New" panose="02070309020205020404" pitchFamily="49" charset="0"/>
              <a:buChar char="o"/>
              <a:defRPr sz="2800">
                <a:solidFill>
                  <a:srgbClr val="282828"/>
                </a:solidFill>
              </a:defRPr>
            </a:pPr>
            <a:r>
              <a:rPr dirty="0"/>
              <a:t> IBS Municipal: 0%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" y="6453336"/>
            <a:ext cx="1080000" cy="34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64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76" y="286916"/>
            <a:ext cx="7665134" cy="1485900"/>
          </a:xfrm>
        </p:spPr>
        <p:txBody>
          <a:bodyPr>
            <a:normAutofit fontScale="90000"/>
          </a:bodyPr>
          <a:lstStyle/>
          <a:p>
            <a:pPr>
              <a:defRPr sz="4400" b="1">
                <a:solidFill>
                  <a:srgbClr val="00467F"/>
                </a:solidFill>
              </a:defRPr>
            </a:pPr>
            <a:r>
              <a:rPr lang="pt-BR" b="1" dirty="0">
                <a:solidFill>
                  <a:srgbClr val="FF0000"/>
                </a:solidFill>
              </a:rPr>
              <a:t>Cronograma de Implantação - </a:t>
            </a:r>
            <a:r>
              <a:rPr lang="pt-BR" b="1" dirty="0" err="1">
                <a:solidFill>
                  <a:srgbClr val="FF0000"/>
                </a:solidFill>
              </a:rPr>
              <a:t>NFe</a:t>
            </a:r>
            <a:r>
              <a:rPr lang="pt-BR" b="1" dirty="0">
                <a:solidFill>
                  <a:srgbClr val="FF0000"/>
                </a:solidFill>
              </a:rPr>
              <a:t/>
            </a:r>
            <a:br>
              <a:rPr lang="pt-BR" b="1" dirty="0">
                <a:solidFill>
                  <a:srgbClr val="FF0000"/>
                </a:solidFill>
              </a:rPr>
            </a:br>
            <a:endParaRPr dirty="0">
              <a:solidFill>
                <a:srgbClr val="FF00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" y="6453336"/>
            <a:ext cx="1080000" cy="34231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168418"/>
            <a:ext cx="6218819" cy="550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7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76" y="286916"/>
            <a:ext cx="7665134" cy="1485900"/>
          </a:xfrm>
        </p:spPr>
        <p:txBody>
          <a:bodyPr>
            <a:normAutofit fontScale="90000"/>
          </a:bodyPr>
          <a:lstStyle/>
          <a:p>
            <a:pPr>
              <a:defRPr sz="4400" b="1">
                <a:solidFill>
                  <a:srgbClr val="00467F"/>
                </a:solidFill>
              </a:defRPr>
            </a:pPr>
            <a:r>
              <a:rPr lang="pt-BR" b="1" dirty="0">
                <a:solidFill>
                  <a:srgbClr val="FF0000"/>
                </a:solidFill>
              </a:rPr>
              <a:t>Cronograma de Implantação - </a:t>
            </a:r>
            <a:r>
              <a:rPr lang="pt-BR" b="1" dirty="0" err="1">
                <a:solidFill>
                  <a:srgbClr val="FF0000"/>
                </a:solidFill>
              </a:rPr>
              <a:t>NFe</a:t>
            </a:r>
            <a:r>
              <a:rPr lang="pt-BR" b="1" dirty="0">
                <a:solidFill>
                  <a:srgbClr val="FF0000"/>
                </a:solidFill>
              </a:rPr>
              <a:t/>
            </a:r>
            <a:br>
              <a:rPr lang="pt-BR" b="1" dirty="0">
                <a:solidFill>
                  <a:srgbClr val="FF0000"/>
                </a:solidFill>
              </a:rPr>
            </a:br>
            <a:endParaRPr dirty="0">
              <a:solidFill>
                <a:srgbClr val="FF00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" y="6453336"/>
            <a:ext cx="1080000" cy="34231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37" y="1404937"/>
            <a:ext cx="73247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12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48566"/>
            <a:ext cx="7776864" cy="1485900"/>
          </a:xfrm>
        </p:spPr>
        <p:txBody>
          <a:bodyPr/>
          <a:lstStyle/>
          <a:p>
            <a:pPr>
              <a:defRPr sz="4400" b="1">
                <a:solidFill>
                  <a:srgbClr val="00467F"/>
                </a:solidFill>
              </a:defRPr>
            </a:pPr>
            <a:r>
              <a:rPr lang="pt-BR" dirty="0">
                <a:solidFill>
                  <a:srgbClr val="FF0000"/>
                </a:solidFill>
              </a:rPr>
              <a:t>Sistema Comercial </a:t>
            </a:r>
            <a:r>
              <a:rPr lang="pt-BR" dirty="0" err="1">
                <a:solidFill>
                  <a:srgbClr val="FF0000"/>
                </a:solidFill>
              </a:rPr>
              <a:t>Tek</a:t>
            </a:r>
            <a:r>
              <a:rPr lang="pt-BR" dirty="0">
                <a:solidFill>
                  <a:srgbClr val="FF0000"/>
                </a:solidFill>
              </a:rPr>
              <a:t>-System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" y="6453336"/>
            <a:ext cx="1080000" cy="342312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251519" y="1474906"/>
            <a:ext cx="820891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800">
                <a:solidFill>
                  <a:srgbClr val="282828"/>
                </a:solidFill>
              </a:defRPr>
            </a:pPr>
            <a:r>
              <a:rPr lang="pt-BR" dirty="0"/>
              <a:t>- Cadastro simplificado regra operação fiscal.</a:t>
            </a:r>
          </a:p>
          <a:p>
            <a:pPr>
              <a:defRPr sz="2800">
                <a:solidFill>
                  <a:srgbClr val="282828"/>
                </a:solidFill>
              </a:defRPr>
            </a:pPr>
            <a:r>
              <a:rPr lang="pt-BR" dirty="0"/>
              <a:t>- Adequação das regras de cálculo.</a:t>
            </a:r>
          </a:p>
          <a:p>
            <a:pPr>
              <a:defRPr sz="2800">
                <a:solidFill>
                  <a:srgbClr val="282828"/>
                </a:solidFill>
              </a:defRPr>
            </a:pPr>
            <a:r>
              <a:rPr lang="pt-BR" dirty="0"/>
              <a:t>- Atualização de CST e Classificação Tributária.</a:t>
            </a:r>
          </a:p>
          <a:p>
            <a:pPr>
              <a:defRPr sz="2800">
                <a:solidFill>
                  <a:srgbClr val="282828"/>
                </a:solidFill>
              </a:defRPr>
            </a:pPr>
            <a:r>
              <a:rPr lang="pt-BR" dirty="0"/>
              <a:t>- Controle de transição entre tributos extintos e novos.</a:t>
            </a:r>
          </a:p>
          <a:p>
            <a:pPr>
              <a:defRPr sz="2800">
                <a:solidFill>
                  <a:srgbClr val="282828"/>
                </a:solidFill>
              </a:defRPr>
            </a:pPr>
            <a:r>
              <a:rPr lang="pt-BR" dirty="0"/>
              <a:t>- Emissão de </a:t>
            </a:r>
            <a:r>
              <a:rPr lang="pt-BR" dirty="0" err="1"/>
              <a:t>NFe</a:t>
            </a:r>
            <a:r>
              <a:rPr lang="pt-BR" dirty="0"/>
              <a:t>, </a:t>
            </a:r>
            <a:r>
              <a:rPr lang="pt-BR" dirty="0" err="1"/>
              <a:t>NFCe</a:t>
            </a:r>
            <a:r>
              <a:rPr lang="pt-BR" dirty="0"/>
              <a:t> e NFS adaptada ao novo modelo.</a:t>
            </a:r>
          </a:p>
          <a:p>
            <a:pPr>
              <a:defRPr sz="2800">
                <a:solidFill>
                  <a:srgbClr val="282828"/>
                </a:solidFill>
              </a:defRPr>
            </a:pPr>
            <a:r>
              <a:rPr lang="pt-BR" dirty="0"/>
              <a:t>- Integração com os órgãos de fiscalização.</a:t>
            </a:r>
          </a:p>
          <a:p>
            <a:pPr algn="l">
              <a:defRPr sz="2800">
                <a:solidFill>
                  <a:srgbClr val="282828"/>
                </a:solidFill>
              </a:defRPr>
            </a:pPr>
            <a:r>
              <a:rPr dirty="0"/>
              <a:t>-</a:t>
            </a:r>
            <a:r>
              <a:rPr lang="pt-BR" dirty="0"/>
              <a:t> Versão 105.02 = Disponível para Teste e transmissão </a:t>
            </a:r>
          </a:p>
          <a:p>
            <a:pPr algn="l">
              <a:defRPr sz="2800">
                <a:solidFill>
                  <a:srgbClr val="282828"/>
                </a:solidFill>
              </a:defRPr>
            </a:pPr>
            <a:r>
              <a:rPr lang="pt-BR" dirty="0"/>
              <a:t>- Versão 105.04 = Disponível importação </a:t>
            </a:r>
            <a:r>
              <a:rPr lang="pt-BR" dirty="0" err="1"/>
              <a:t>xml</a:t>
            </a:r>
            <a:r>
              <a:rPr lang="pt-BR" dirty="0"/>
              <a:t> compra </a:t>
            </a:r>
          </a:p>
          <a:p>
            <a:pPr>
              <a:defRPr sz="2800">
                <a:solidFill>
                  <a:srgbClr val="282828"/>
                </a:solidFill>
              </a:defRPr>
            </a:pP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734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43608" y="148566"/>
            <a:ext cx="7200900" cy="1485900"/>
          </a:xfrm>
        </p:spPr>
        <p:txBody>
          <a:bodyPr/>
          <a:lstStyle/>
          <a:p>
            <a:pPr>
              <a:defRPr sz="4400" b="1">
                <a:solidFill>
                  <a:srgbClr val="00467F"/>
                </a:solidFill>
              </a:defRPr>
            </a:pPr>
            <a:r>
              <a:rPr lang="pt-BR" dirty="0">
                <a:solidFill>
                  <a:srgbClr val="FF0000"/>
                </a:solidFill>
              </a:rPr>
              <a:t>Configuração no sistema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681950" y="1249596"/>
            <a:ext cx="338676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>
                <a:solidFill>
                  <a:srgbClr val="282828"/>
                </a:solidFill>
              </a:defRPr>
            </a:pPr>
            <a:r>
              <a:rPr lang="pt-BR" dirty="0"/>
              <a:t>Cadastro de Tributos </a:t>
            </a:r>
            <a:endParaRPr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" y="6453336"/>
            <a:ext cx="1080000" cy="34231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070" y="2069726"/>
            <a:ext cx="5895975" cy="3810000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D6F9CE6C-11F0-49A0-946C-7E57BDDF89A1}"/>
              </a:ext>
            </a:extLst>
          </p:cNvPr>
          <p:cNvSpPr txBox="1"/>
          <p:nvPr/>
        </p:nvSpPr>
        <p:spPr>
          <a:xfrm>
            <a:off x="681950" y="1650286"/>
            <a:ext cx="589892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>
                <a:solidFill>
                  <a:srgbClr val="282828"/>
                </a:solidFill>
              </a:defRPr>
            </a:pPr>
            <a:r>
              <a:rPr lang="pt-BR" sz="1600" i="1" dirty="0"/>
              <a:t>Menu: Cadastro\Tributação\Reforma Tributária\Cadastro de Tributos</a:t>
            </a:r>
            <a:endParaRPr sz="1600" i="1" dirty="0"/>
          </a:p>
        </p:txBody>
      </p:sp>
    </p:spTree>
    <p:extLst>
      <p:ext uri="{BB962C8B-B14F-4D97-AF65-F5344CB8AC3E}">
        <p14:creationId xmlns:p14="http://schemas.microsoft.com/office/powerpoint/2010/main" val="3233895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/>
          <p:nvPr/>
        </p:nvSpPr>
        <p:spPr>
          <a:xfrm>
            <a:off x="681950" y="1249596"/>
            <a:ext cx="691612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>
                <a:solidFill>
                  <a:srgbClr val="282828"/>
                </a:solidFill>
              </a:defRPr>
            </a:pPr>
            <a:r>
              <a:rPr lang="pt-BR" dirty="0"/>
              <a:t>Cadastro Classificação </a:t>
            </a:r>
            <a:r>
              <a:rPr lang="pt-BR" dirty="0" err="1"/>
              <a:t>Tributatária</a:t>
            </a:r>
            <a:r>
              <a:rPr lang="pt-BR" dirty="0"/>
              <a:t> IBS/CBS </a:t>
            </a:r>
            <a:endParaRPr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43608" y="148566"/>
            <a:ext cx="7200900" cy="1485900"/>
          </a:xfrm>
        </p:spPr>
        <p:txBody>
          <a:bodyPr/>
          <a:lstStyle/>
          <a:p>
            <a:pPr>
              <a:defRPr sz="4400" b="1">
                <a:solidFill>
                  <a:srgbClr val="00467F"/>
                </a:solidFill>
              </a:defRPr>
            </a:pPr>
            <a:r>
              <a:rPr lang="pt-BR" dirty="0">
                <a:solidFill>
                  <a:srgbClr val="FF0000"/>
                </a:solidFill>
              </a:rPr>
              <a:t>Configuração no sistema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" y="6453336"/>
            <a:ext cx="1080000" cy="34231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958" y="2092027"/>
            <a:ext cx="5410200" cy="4505325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xmlns="" id="{DBDA3497-DDF2-4BBB-ABAF-FD53F60D3E6B}"/>
              </a:ext>
            </a:extLst>
          </p:cNvPr>
          <p:cNvSpPr txBox="1"/>
          <p:nvPr/>
        </p:nvSpPr>
        <p:spPr>
          <a:xfrm>
            <a:off x="681950" y="1650286"/>
            <a:ext cx="708174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>
                <a:solidFill>
                  <a:srgbClr val="282828"/>
                </a:solidFill>
              </a:defRPr>
            </a:pPr>
            <a:r>
              <a:rPr lang="pt-BR" sz="1600" i="1" dirty="0"/>
              <a:t>Menu: Cadastro\Tributação\Reforma Tributária\Classificação Tributária do IBS/CBS</a:t>
            </a:r>
            <a:endParaRPr sz="1600" i="1" dirty="0"/>
          </a:p>
        </p:txBody>
      </p:sp>
    </p:spTree>
    <p:extLst>
      <p:ext uri="{BB962C8B-B14F-4D97-AF65-F5344CB8AC3E}">
        <p14:creationId xmlns:p14="http://schemas.microsoft.com/office/powerpoint/2010/main" val="1441930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 sz="4400" b="1">
                <a:solidFill>
                  <a:srgbClr val="00467F"/>
                </a:solidFill>
              </a:defRPr>
            </a:pPr>
            <a:r>
              <a:rPr sz="4000" b="1" dirty="0" err="1">
                <a:solidFill>
                  <a:srgbClr val="FF0000"/>
                </a:solidFill>
              </a:rPr>
              <a:t>Reforma</a:t>
            </a:r>
            <a:r>
              <a:rPr sz="4000" b="1" dirty="0">
                <a:solidFill>
                  <a:srgbClr val="FF0000"/>
                </a:solidFill>
              </a:rPr>
              <a:t> </a:t>
            </a:r>
            <a:r>
              <a:rPr sz="4000" b="1" dirty="0" err="1">
                <a:solidFill>
                  <a:srgbClr val="FF0000"/>
                </a:solidFill>
              </a:rPr>
              <a:t>Tributária</a:t>
            </a:r>
            <a:r>
              <a:rPr sz="4000" b="1" dirty="0">
                <a:solidFill>
                  <a:srgbClr val="FF0000"/>
                </a:solidFill>
              </a:rPr>
              <a:t> e </a:t>
            </a:r>
            <a:r>
              <a:rPr sz="4000" b="1" dirty="0" err="1">
                <a:solidFill>
                  <a:srgbClr val="FF0000"/>
                </a:solidFill>
              </a:rPr>
              <a:t>os</a:t>
            </a:r>
            <a:r>
              <a:rPr sz="4000" b="1" dirty="0">
                <a:solidFill>
                  <a:srgbClr val="FF0000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/>
            </a:r>
            <a:br>
              <a:rPr lang="pt-BR" sz="4000" b="1" dirty="0">
                <a:solidFill>
                  <a:srgbClr val="FF0000"/>
                </a:solidFill>
              </a:rPr>
            </a:br>
            <a:r>
              <a:rPr sz="4000" b="1" dirty="0" err="1">
                <a:solidFill>
                  <a:srgbClr val="FF0000"/>
                </a:solidFill>
              </a:rPr>
              <a:t>Impactos</a:t>
            </a:r>
            <a:r>
              <a:rPr sz="4000" b="1" dirty="0">
                <a:solidFill>
                  <a:srgbClr val="FF0000"/>
                </a:solidFill>
              </a:rPr>
              <a:t> no </a:t>
            </a:r>
            <a:r>
              <a:rPr lang="pt-BR" sz="4000" b="1" dirty="0" smtClean="0">
                <a:solidFill>
                  <a:srgbClr val="FF0000"/>
                </a:solidFill>
              </a:rPr>
              <a:t>Sistema</a:t>
            </a:r>
            <a:endParaRPr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772816"/>
            <a:ext cx="799288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/>
              <a:t>- Necessidade de atualização dos cadastros fiscais e </a:t>
            </a:r>
          </a:p>
          <a:p>
            <a:r>
              <a:rPr lang="pt-BR" sz="2800" dirty="0"/>
              <a:t>regras tributárias para o IVA Dual (Imposto sobre valor Agregado).</a:t>
            </a:r>
          </a:p>
          <a:p>
            <a:r>
              <a:rPr lang="pt-BR" sz="2800" dirty="0"/>
              <a:t>- Adequação dos layouts de notas fiscais eletrônicas e </a:t>
            </a:r>
          </a:p>
          <a:p>
            <a:r>
              <a:rPr lang="pt-BR" sz="2800" dirty="0"/>
              <a:t>documentos fiscais.</a:t>
            </a:r>
          </a:p>
          <a:p>
            <a:r>
              <a:rPr lang="pt-BR" sz="2800" dirty="0"/>
              <a:t>- Ajustes nos cálculos de tributos e parametrização de </a:t>
            </a:r>
          </a:p>
          <a:p>
            <a:r>
              <a:rPr lang="pt-BR" sz="2800" dirty="0"/>
              <a:t>alíquotas durante o período de transição (2026-2033).</a:t>
            </a:r>
          </a:p>
          <a:p>
            <a:r>
              <a:rPr lang="pt-BR" sz="2800" dirty="0"/>
              <a:t>- Possibilidade de simplificação dos processos fiscais </a:t>
            </a:r>
          </a:p>
          <a:p>
            <a:r>
              <a:rPr lang="pt-BR" sz="2800" dirty="0"/>
              <a:t>no longo prazo, mas com alta demanda de </a:t>
            </a:r>
          </a:p>
          <a:p>
            <a:r>
              <a:rPr lang="pt-BR" sz="2800" dirty="0"/>
              <a:t>adequação inicial.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" y="6453336"/>
            <a:ext cx="1080000" cy="34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27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/>
          <p:nvPr/>
        </p:nvSpPr>
        <p:spPr>
          <a:xfrm>
            <a:off x="681950" y="1249596"/>
            <a:ext cx="457971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>
                <a:solidFill>
                  <a:srgbClr val="282828"/>
                </a:solidFill>
              </a:defRPr>
            </a:pPr>
            <a:r>
              <a:rPr lang="pt-BR" dirty="0"/>
              <a:t>Cadastro do CST para IBS/CBS </a:t>
            </a:r>
            <a:endParaRPr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43608" y="148566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 sz="4400" b="1">
                <a:solidFill>
                  <a:srgbClr val="00467F"/>
                </a:solidFill>
              </a:defRPr>
            </a:pPr>
            <a:r>
              <a:rPr lang="pt-BR" sz="4400" b="1" dirty="0">
                <a:solidFill>
                  <a:srgbClr val="FF0000"/>
                </a:solidFill>
              </a:rPr>
              <a:t>Configuração no sistema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" y="6453336"/>
            <a:ext cx="1080000" cy="34231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410710"/>
            <a:ext cx="5934075" cy="3076575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xmlns="" id="{7D268598-3B1C-46CF-BF49-2127FD06AAF7}"/>
              </a:ext>
            </a:extLst>
          </p:cNvPr>
          <p:cNvSpPr txBox="1"/>
          <p:nvPr/>
        </p:nvSpPr>
        <p:spPr>
          <a:xfrm>
            <a:off x="681950" y="1722294"/>
            <a:ext cx="546046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>
                <a:solidFill>
                  <a:srgbClr val="282828"/>
                </a:solidFill>
              </a:defRPr>
            </a:pPr>
            <a:r>
              <a:rPr lang="pt-BR" sz="1600" i="1" dirty="0"/>
              <a:t>Menu: Cadastro\Tributação\Reforma Tributária\CST do IBS/CBS</a:t>
            </a:r>
            <a:endParaRPr sz="1600" i="1" dirty="0"/>
          </a:p>
        </p:txBody>
      </p:sp>
    </p:spTree>
    <p:extLst>
      <p:ext uri="{BB962C8B-B14F-4D97-AF65-F5344CB8AC3E}">
        <p14:creationId xmlns:p14="http://schemas.microsoft.com/office/powerpoint/2010/main" val="2105009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/>
          <p:nvPr/>
        </p:nvSpPr>
        <p:spPr>
          <a:xfrm>
            <a:off x="681950" y="1196752"/>
            <a:ext cx="437645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>
                <a:solidFill>
                  <a:srgbClr val="282828"/>
                </a:solidFill>
              </a:defRPr>
            </a:pPr>
            <a:r>
              <a:rPr lang="pt-BR" dirty="0"/>
              <a:t>Cadastro Operações Fiscais</a:t>
            </a:r>
            <a:endParaRPr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43608" y="148566"/>
            <a:ext cx="7200900" cy="1485900"/>
          </a:xfrm>
        </p:spPr>
        <p:txBody>
          <a:bodyPr/>
          <a:lstStyle/>
          <a:p>
            <a:pPr>
              <a:defRPr sz="4400" b="1">
                <a:solidFill>
                  <a:srgbClr val="00467F"/>
                </a:solidFill>
              </a:defRPr>
            </a:pPr>
            <a:r>
              <a:rPr lang="pt-BR" dirty="0">
                <a:solidFill>
                  <a:srgbClr val="FF0000"/>
                </a:solidFill>
              </a:rPr>
              <a:t>Configuração no sistema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" y="6453336"/>
            <a:ext cx="1080000" cy="34231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708" y="2154510"/>
            <a:ext cx="5600700" cy="4514850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xmlns="" id="{79E9F1E7-9634-4ACE-9BD1-9CC1438288A5}"/>
              </a:ext>
            </a:extLst>
          </p:cNvPr>
          <p:cNvSpPr txBox="1"/>
          <p:nvPr/>
        </p:nvSpPr>
        <p:spPr>
          <a:xfrm>
            <a:off x="681950" y="1650286"/>
            <a:ext cx="552183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>
                <a:solidFill>
                  <a:srgbClr val="282828"/>
                </a:solidFill>
              </a:defRPr>
            </a:pPr>
            <a:r>
              <a:rPr lang="pt-BR" sz="1600" i="1" dirty="0"/>
              <a:t>Menu: Cadastro\Tributação\Reforma Tributária\Operação Fiscal</a:t>
            </a:r>
            <a:endParaRPr sz="1600" i="1" dirty="0"/>
          </a:p>
        </p:txBody>
      </p:sp>
    </p:spTree>
    <p:extLst>
      <p:ext uri="{BB962C8B-B14F-4D97-AF65-F5344CB8AC3E}">
        <p14:creationId xmlns:p14="http://schemas.microsoft.com/office/powerpoint/2010/main" val="879856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/>
          <p:nvPr/>
        </p:nvSpPr>
        <p:spPr>
          <a:xfrm>
            <a:off x="681950" y="1249596"/>
            <a:ext cx="565911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>
                <a:solidFill>
                  <a:srgbClr val="282828"/>
                </a:solidFill>
              </a:defRPr>
            </a:pPr>
            <a:r>
              <a:rPr lang="pt-BR" dirty="0"/>
              <a:t>Cadastro Regras de Operação Fiscal</a:t>
            </a:r>
            <a:endParaRPr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43608" y="148566"/>
            <a:ext cx="7200900" cy="1485900"/>
          </a:xfrm>
        </p:spPr>
        <p:txBody>
          <a:bodyPr/>
          <a:lstStyle/>
          <a:p>
            <a:pPr>
              <a:defRPr sz="4400" b="1">
                <a:solidFill>
                  <a:srgbClr val="00467F"/>
                </a:solidFill>
              </a:defRPr>
            </a:pPr>
            <a:r>
              <a:rPr lang="pt-BR" dirty="0">
                <a:solidFill>
                  <a:srgbClr val="FF0000"/>
                </a:solidFill>
              </a:rPr>
              <a:t>Configuração no sistema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" y="6453336"/>
            <a:ext cx="1080000" cy="34231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50" y="2060848"/>
            <a:ext cx="7477125" cy="3486150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xmlns="" id="{5E75FC24-8011-4B1F-91AE-8C1D036572AD}"/>
              </a:ext>
            </a:extLst>
          </p:cNvPr>
          <p:cNvSpPr txBox="1"/>
          <p:nvPr/>
        </p:nvSpPr>
        <p:spPr>
          <a:xfrm>
            <a:off x="681950" y="1650286"/>
            <a:ext cx="631493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>
                <a:solidFill>
                  <a:srgbClr val="282828"/>
                </a:solidFill>
              </a:defRPr>
            </a:pPr>
            <a:r>
              <a:rPr lang="pt-BR" sz="1600" i="1" dirty="0"/>
              <a:t>Menu: Cadastro\Tributação\Reforma Tributária\Regra da Operação Fiscal</a:t>
            </a:r>
            <a:endParaRPr sz="1600" i="1" dirty="0"/>
          </a:p>
        </p:txBody>
      </p:sp>
    </p:spTree>
    <p:extLst>
      <p:ext uri="{BB962C8B-B14F-4D97-AF65-F5344CB8AC3E}">
        <p14:creationId xmlns:p14="http://schemas.microsoft.com/office/powerpoint/2010/main" val="2869174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/>
          <p:nvPr/>
        </p:nvSpPr>
        <p:spPr>
          <a:xfrm>
            <a:off x="681950" y="1249596"/>
            <a:ext cx="202286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>
                <a:solidFill>
                  <a:srgbClr val="282828"/>
                </a:solidFill>
              </a:defRPr>
            </a:pPr>
            <a:r>
              <a:rPr lang="pt-BR" dirty="0"/>
              <a:t>Emissão </a:t>
            </a:r>
            <a:r>
              <a:rPr lang="pt-BR" dirty="0" err="1"/>
              <a:t>NFe</a:t>
            </a:r>
            <a:endParaRPr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43608" y="148566"/>
            <a:ext cx="7200900" cy="1485900"/>
          </a:xfrm>
        </p:spPr>
        <p:txBody>
          <a:bodyPr/>
          <a:lstStyle/>
          <a:p>
            <a:pPr>
              <a:defRPr sz="4400" b="1">
                <a:solidFill>
                  <a:srgbClr val="00467F"/>
                </a:solidFill>
              </a:defRPr>
            </a:pPr>
            <a:r>
              <a:rPr lang="pt-BR" dirty="0">
                <a:solidFill>
                  <a:srgbClr val="FF0000"/>
                </a:solidFill>
              </a:rPr>
              <a:t>Configuração no sistema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" y="6453336"/>
            <a:ext cx="1080000" cy="342312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xmlns="" id="{5E75FC24-8011-4B1F-91AE-8C1D036572AD}"/>
              </a:ext>
            </a:extLst>
          </p:cNvPr>
          <p:cNvSpPr txBox="1"/>
          <p:nvPr/>
        </p:nvSpPr>
        <p:spPr>
          <a:xfrm>
            <a:off x="681950" y="1650286"/>
            <a:ext cx="497642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>
                <a:solidFill>
                  <a:srgbClr val="282828"/>
                </a:solidFill>
              </a:defRPr>
            </a:pPr>
            <a:r>
              <a:rPr lang="pt-BR" sz="1600" i="1" dirty="0"/>
              <a:t>Menu: Faturamento\Notas Fiscais\Emissão de Nota Fiscal</a:t>
            </a:r>
            <a:endParaRPr sz="1600" i="1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6FB5D543-CF32-4F3A-B793-098CA11A3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50" y="2004660"/>
            <a:ext cx="7092280" cy="425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59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/>
          <p:nvPr/>
        </p:nvSpPr>
        <p:spPr>
          <a:xfrm>
            <a:off x="681950" y="1249596"/>
            <a:ext cx="221573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>
                <a:solidFill>
                  <a:srgbClr val="282828"/>
                </a:solidFill>
              </a:defRPr>
            </a:pPr>
            <a:r>
              <a:rPr lang="pt-BR" dirty="0"/>
              <a:t>Emissão </a:t>
            </a:r>
            <a:r>
              <a:rPr lang="pt-BR" dirty="0" err="1"/>
              <a:t>NFCe</a:t>
            </a:r>
            <a:endParaRPr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43608" y="148566"/>
            <a:ext cx="7200900" cy="1485900"/>
          </a:xfrm>
        </p:spPr>
        <p:txBody>
          <a:bodyPr/>
          <a:lstStyle/>
          <a:p>
            <a:pPr>
              <a:defRPr sz="4400" b="1">
                <a:solidFill>
                  <a:srgbClr val="00467F"/>
                </a:solidFill>
              </a:defRPr>
            </a:pPr>
            <a:r>
              <a:rPr lang="pt-BR" dirty="0">
                <a:solidFill>
                  <a:srgbClr val="FF0000"/>
                </a:solidFill>
              </a:rPr>
              <a:t>Configuração no sistema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" y="6453336"/>
            <a:ext cx="1080000" cy="342312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xmlns="" id="{5E75FC24-8011-4B1F-91AE-8C1D036572AD}"/>
              </a:ext>
            </a:extLst>
          </p:cNvPr>
          <p:cNvSpPr txBox="1"/>
          <p:nvPr/>
        </p:nvSpPr>
        <p:spPr>
          <a:xfrm>
            <a:off x="681950" y="1650286"/>
            <a:ext cx="551644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>
                <a:solidFill>
                  <a:srgbClr val="282828"/>
                </a:solidFill>
              </a:defRPr>
            </a:pPr>
            <a:r>
              <a:rPr lang="pt-BR" sz="1600" i="1" dirty="0"/>
              <a:t>Menu: Faturamento\Notas Fiscais\</a:t>
            </a:r>
            <a:r>
              <a:rPr lang="pt-BR" sz="1600" i="1" dirty="0" err="1"/>
              <a:t>NFCe</a:t>
            </a:r>
            <a:r>
              <a:rPr lang="pt-BR" sz="1600" i="1" dirty="0"/>
              <a:t> - Emissão de Nota Fiscal</a:t>
            </a:r>
            <a:endParaRPr sz="1600" i="1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5BCA860E-DF95-4EA1-B1F6-AC0DC447B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070863"/>
            <a:ext cx="7524328" cy="42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88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/>
          <p:nvPr/>
        </p:nvSpPr>
        <p:spPr>
          <a:xfrm>
            <a:off x="681950" y="1249596"/>
            <a:ext cx="215648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>
                <a:solidFill>
                  <a:srgbClr val="282828"/>
                </a:solidFill>
              </a:defRPr>
            </a:pPr>
            <a:r>
              <a:rPr lang="pt-BR" dirty="0"/>
              <a:t>Exemplo XML</a:t>
            </a:r>
            <a:endParaRPr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43608" y="148566"/>
            <a:ext cx="7200900" cy="1485900"/>
          </a:xfrm>
        </p:spPr>
        <p:txBody>
          <a:bodyPr/>
          <a:lstStyle/>
          <a:p>
            <a:pPr>
              <a:defRPr sz="4400" b="1">
                <a:solidFill>
                  <a:srgbClr val="00467F"/>
                </a:solidFill>
              </a:defRPr>
            </a:pPr>
            <a:r>
              <a:rPr lang="pt-BR" dirty="0">
                <a:solidFill>
                  <a:srgbClr val="FF0000"/>
                </a:solidFill>
              </a:rPr>
              <a:t>Configuração no sistema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" y="6453336"/>
            <a:ext cx="1080000" cy="34231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060848"/>
            <a:ext cx="677480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42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/>
          <p:nvPr/>
        </p:nvSpPr>
        <p:spPr>
          <a:xfrm>
            <a:off x="647624" y="1008846"/>
            <a:ext cx="74184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800">
                <a:solidFill>
                  <a:srgbClr val="282828"/>
                </a:solidFill>
              </a:defRPr>
            </a:pPr>
            <a:r>
              <a:rPr lang="pt-BR" dirty="0"/>
              <a:t>Mensagem de aviso 10 dias antes data limite cadastro novos Tributos</a:t>
            </a:r>
            <a:endParaRPr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44636" y="0"/>
            <a:ext cx="7200900" cy="1412776"/>
          </a:xfrm>
        </p:spPr>
        <p:txBody>
          <a:bodyPr/>
          <a:lstStyle/>
          <a:p>
            <a:pPr>
              <a:defRPr sz="4400" b="1">
                <a:solidFill>
                  <a:srgbClr val="00467F"/>
                </a:solidFill>
              </a:defRPr>
            </a:pPr>
            <a:r>
              <a:rPr lang="pt-BR" dirty="0">
                <a:solidFill>
                  <a:srgbClr val="FF0000"/>
                </a:solidFill>
              </a:rPr>
              <a:t>Configuração no sistema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" y="6453336"/>
            <a:ext cx="1080000" cy="34231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" y="1916832"/>
            <a:ext cx="8317381" cy="44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46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/>
          <p:nvPr/>
        </p:nvSpPr>
        <p:spPr>
          <a:xfrm>
            <a:off x="647624" y="1008846"/>
            <a:ext cx="74184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800">
                <a:solidFill>
                  <a:srgbClr val="282828"/>
                </a:solidFill>
              </a:defRPr>
            </a:pPr>
            <a:r>
              <a:rPr lang="pt-BR" dirty="0"/>
              <a:t>Após </a:t>
            </a:r>
            <a:r>
              <a:rPr lang="pt-BR"/>
              <a:t>dia 05/01/2026 </a:t>
            </a:r>
            <a:r>
              <a:rPr lang="pt-BR" dirty="0"/>
              <a:t>sistema Regra Operação Fiscal novos tributos é obrigatória</a:t>
            </a:r>
            <a:endParaRPr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44636" y="0"/>
            <a:ext cx="7200900" cy="1412776"/>
          </a:xfrm>
        </p:spPr>
        <p:txBody>
          <a:bodyPr/>
          <a:lstStyle/>
          <a:p>
            <a:pPr>
              <a:defRPr sz="4400" b="1">
                <a:solidFill>
                  <a:srgbClr val="00467F"/>
                </a:solidFill>
              </a:defRPr>
            </a:pPr>
            <a:r>
              <a:rPr lang="pt-BR" dirty="0">
                <a:solidFill>
                  <a:srgbClr val="FF0000"/>
                </a:solidFill>
              </a:rPr>
              <a:t>Configuração no sistema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" y="6453336"/>
            <a:ext cx="1080000" cy="34231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" y="1916832"/>
            <a:ext cx="8324136" cy="447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648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4400" b="1">
                <a:solidFill>
                  <a:srgbClr val="00467F"/>
                </a:solidFill>
              </a:defRPr>
            </a:pPr>
            <a:r>
              <a:rPr dirty="0" err="1">
                <a:solidFill>
                  <a:srgbClr val="FF0000"/>
                </a:solidFill>
              </a:rPr>
              <a:t>Conclusão</a:t>
            </a:r>
            <a:r>
              <a:rPr dirty="0">
                <a:solidFill>
                  <a:srgbClr val="FF0000"/>
                </a:solidFill>
              </a:rPr>
              <a:t> e </a:t>
            </a:r>
            <a:r>
              <a:rPr dirty="0" err="1">
                <a:solidFill>
                  <a:srgbClr val="FF0000"/>
                </a:solidFill>
              </a:rPr>
              <a:t>Ações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Imediatas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" y="1371600"/>
            <a:ext cx="7838877" cy="3385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 algn="l">
              <a:defRPr sz="2800">
                <a:solidFill>
                  <a:srgbClr val="282828"/>
                </a:solidFill>
              </a:defRPr>
            </a:pPr>
            <a:r>
              <a:rPr dirty="0"/>
              <a:t>- </a:t>
            </a:r>
            <a:r>
              <a:rPr lang="pt-BR" dirty="0"/>
              <a:t>Manter  Sistema Atualizado ultima versão </a:t>
            </a:r>
          </a:p>
          <a:p>
            <a:pPr algn="l">
              <a:defRPr sz="2800">
                <a:solidFill>
                  <a:srgbClr val="282828"/>
                </a:solidFill>
              </a:defRPr>
            </a:pPr>
            <a:r>
              <a:rPr lang="pt-BR" dirty="0"/>
              <a:t>- </a:t>
            </a:r>
            <a:r>
              <a:rPr dirty="0" err="1"/>
              <a:t>Monitorar</a:t>
            </a:r>
            <a:r>
              <a:rPr dirty="0"/>
              <a:t> </a:t>
            </a:r>
            <a:r>
              <a:rPr dirty="0" err="1"/>
              <a:t>regulamentações</a:t>
            </a:r>
            <a:r>
              <a:rPr dirty="0"/>
              <a:t> </a:t>
            </a:r>
            <a:r>
              <a:rPr dirty="0" err="1"/>
              <a:t>complementares</a:t>
            </a:r>
            <a:r>
              <a:rPr dirty="0"/>
              <a:t>.</a:t>
            </a:r>
          </a:p>
          <a:p>
            <a:pPr algn="l">
              <a:defRPr sz="2800">
                <a:solidFill>
                  <a:srgbClr val="282828"/>
                </a:solidFill>
              </a:defRPr>
            </a:pPr>
            <a:r>
              <a:rPr dirty="0"/>
              <a:t>- </a:t>
            </a:r>
            <a:r>
              <a:rPr dirty="0" err="1"/>
              <a:t>Planejar</a:t>
            </a:r>
            <a:r>
              <a:rPr dirty="0"/>
              <a:t> o </a:t>
            </a:r>
            <a:r>
              <a:rPr dirty="0" err="1"/>
              <a:t>ajuste</a:t>
            </a:r>
            <a:r>
              <a:rPr dirty="0"/>
              <a:t> do</a:t>
            </a:r>
            <a:r>
              <a:rPr lang="pt-BR" dirty="0"/>
              <a:t> sistema </a:t>
            </a:r>
            <a:r>
              <a:rPr dirty="0"/>
              <a:t>e </a:t>
            </a:r>
            <a:r>
              <a:rPr dirty="0" err="1"/>
              <a:t>equipes</a:t>
            </a:r>
            <a:r>
              <a:rPr dirty="0"/>
              <a:t> </a:t>
            </a:r>
            <a:r>
              <a:rPr dirty="0" err="1"/>
              <a:t>fiscais</a:t>
            </a:r>
            <a:r>
              <a:rPr dirty="0"/>
              <a:t>.</a:t>
            </a:r>
          </a:p>
          <a:p>
            <a:pPr algn="l">
              <a:defRPr sz="2800">
                <a:solidFill>
                  <a:srgbClr val="282828"/>
                </a:solidFill>
              </a:defRPr>
            </a:pPr>
            <a:r>
              <a:rPr dirty="0"/>
              <a:t>- </a:t>
            </a:r>
            <a:r>
              <a:rPr dirty="0" err="1"/>
              <a:t>Simular</a:t>
            </a:r>
            <a:r>
              <a:rPr dirty="0"/>
              <a:t> </a:t>
            </a:r>
            <a:r>
              <a:rPr dirty="0" err="1"/>
              <a:t>cenários</a:t>
            </a:r>
            <a:r>
              <a:rPr dirty="0"/>
              <a:t> de </a:t>
            </a:r>
            <a:r>
              <a:rPr dirty="0" err="1"/>
              <a:t>impactos</a:t>
            </a:r>
            <a:r>
              <a:rPr dirty="0"/>
              <a:t> </a:t>
            </a:r>
            <a:r>
              <a:rPr dirty="0" err="1"/>
              <a:t>financeiros</a:t>
            </a:r>
            <a:r>
              <a:rPr dirty="0"/>
              <a:t> </a:t>
            </a:r>
            <a:endParaRPr lang="pt-BR" dirty="0"/>
          </a:p>
          <a:p>
            <a:pPr algn="l">
              <a:defRPr sz="2800">
                <a:solidFill>
                  <a:srgbClr val="282828"/>
                </a:solidFill>
              </a:defRPr>
            </a:pPr>
            <a:r>
              <a:rPr dirty="0"/>
              <a:t>e </a:t>
            </a:r>
            <a:r>
              <a:rPr dirty="0" err="1"/>
              <a:t>operacionais</a:t>
            </a:r>
            <a:r>
              <a:rPr dirty="0"/>
              <a:t>.</a:t>
            </a:r>
          </a:p>
          <a:p>
            <a:pPr algn="l">
              <a:defRPr sz="2800">
                <a:solidFill>
                  <a:srgbClr val="282828"/>
                </a:solidFill>
              </a:defRPr>
            </a:pPr>
            <a:r>
              <a:rPr dirty="0"/>
              <a:t>- </a:t>
            </a:r>
            <a:r>
              <a:rPr dirty="0" err="1"/>
              <a:t>Treinar</a:t>
            </a:r>
            <a:r>
              <a:rPr dirty="0"/>
              <a:t> </a:t>
            </a:r>
            <a:r>
              <a:rPr dirty="0" err="1"/>
              <a:t>equipes</a:t>
            </a:r>
            <a:r>
              <a:rPr dirty="0"/>
              <a:t> </a:t>
            </a:r>
            <a:r>
              <a:rPr dirty="0" err="1"/>
              <a:t>internas</a:t>
            </a:r>
            <a:r>
              <a:rPr dirty="0"/>
              <a:t> para o novo </a:t>
            </a:r>
            <a:r>
              <a:rPr dirty="0" err="1"/>
              <a:t>modelo</a:t>
            </a:r>
            <a:r>
              <a:rPr dirty="0"/>
              <a:t>.</a:t>
            </a:r>
          </a:p>
          <a:p>
            <a:pPr algn="l">
              <a:defRPr sz="2800">
                <a:solidFill>
                  <a:srgbClr val="282828"/>
                </a:solidFill>
              </a:defRPr>
            </a:pPr>
            <a:r>
              <a:rPr dirty="0"/>
              <a:t>- </a:t>
            </a:r>
            <a:r>
              <a:rPr dirty="0" err="1"/>
              <a:t>Manter</a:t>
            </a:r>
            <a:r>
              <a:rPr dirty="0"/>
              <a:t> </a:t>
            </a:r>
            <a:r>
              <a:rPr dirty="0" err="1"/>
              <a:t>alinhamento</a:t>
            </a:r>
            <a:r>
              <a:rPr dirty="0"/>
              <a:t> com a </a:t>
            </a:r>
            <a:r>
              <a:rPr dirty="0" err="1"/>
              <a:t>contabilidade</a:t>
            </a:r>
            <a:r>
              <a:rPr dirty="0"/>
              <a:t> e o fiscal.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" y="6453336"/>
            <a:ext cx="1080000" cy="34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50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 sz="4400" b="1">
                <a:solidFill>
                  <a:srgbClr val="00467F"/>
                </a:solidFill>
              </a:defRPr>
            </a:pPr>
            <a:r>
              <a:rPr dirty="0" err="1">
                <a:solidFill>
                  <a:srgbClr val="FF0000"/>
                </a:solidFill>
              </a:rPr>
              <a:t>Referências</a:t>
            </a:r>
            <a:r>
              <a:rPr dirty="0">
                <a:solidFill>
                  <a:srgbClr val="FF0000"/>
                </a:solidFill>
              </a:rPr>
              <a:t> e </a:t>
            </a:r>
            <a:r>
              <a:rPr dirty="0" err="1">
                <a:solidFill>
                  <a:srgbClr val="FF0000"/>
                </a:solidFill>
              </a:rPr>
              <a:t>Materiais</a:t>
            </a:r>
            <a:r>
              <a:rPr dirty="0">
                <a:solidFill>
                  <a:srgbClr val="FF0000"/>
                </a:solidFill>
              </a:rPr>
              <a:t> de </a:t>
            </a:r>
            <a:r>
              <a:rPr dirty="0" err="1">
                <a:solidFill>
                  <a:srgbClr val="FF0000"/>
                </a:solidFill>
              </a:rPr>
              <a:t>Apoio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" y="1990580"/>
            <a:ext cx="4871077" cy="31085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2800">
                <a:solidFill>
                  <a:srgbClr val="282828"/>
                </a:solidFill>
              </a:defRPr>
            </a:pPr>
            <a:r>
              <a:rPr dirty="0"/>
              <a:t>- www.reformatributaria.com</a:t>
            </a:r>
          </a:p>
          <a:p>
            <a:pPr algn="l">
              <a:defRPr sz="2800">
                <a:solidFill>
                  <a:srgbClr val="282828"/>
                </a:solidFill>
              </a:defRPr>
            </a:pPr>
            <a:r>
              <a:rPr dirty="0"/>
              <a:t>- www.marizadvogados.com.br</a:t>
            </a:r>
          </a:p>
          <a:p>
            <a:pPr algn="l">
              <a:defRPr sz="2800">
                <a:solidFill>
                  <a:srgbClr val="282828"/>
                </a:solidFill>
              </a:defRPr>
            </a:pPr>
            <a:r>
              <a:rPr dirty="0"/>
              <a:t>- www.contabeis.com.br</a:t>
            </a:r>
            <a:endParaRPr lang="pt-BR" dirty="0"/>
          </a:p>
          <a:p>
            <a:pPr>
              <a:defRPr sz="2800">
                <a:solidFill>
                  <a:srgbClr val="282828"/>
                </a:solidFill>
              </a:defRPr>
            </a:pPr>
            <a:r>
              <a:rPr lang="pt-BR" sz="2800" dirty="0"/>
              <a:t>- www.camara.leg.br</a:t>
            </a:r>
          </a:p>
          <a:p>
            <a:pPr>
              <a:defRPr sz="2800">
                <a:solidFill>
                  <a:srgbClr val="282828"/>
                </a:solidFill>
              </a:defRPr>
            </a:pPr>
            <a:r>
              <a:rPr lang="pt-BR" dirty="0"/>
              <a:t>- </a:t>
            </a:r>
            <a:r>
              <a:rPr lang="pt-BR" sz="2800" dirty="0"/>
              <a:t>www.nfe.fazenda.gov.br</a:t>
            </a:r>
          </a:p>
          <a:p>
            <a:pPr>
              <a:defRPr sz="2800">
                <a:solidFill>
                  <a:srgbClr val="282828"/>
                </a:solidFill>
              </a:defRPr>
            </a:pPr>
            <a:r>
              <a:rPr lang="pt-BR" sz="2800" dirty="0"/>
              <a:t>- www.gov.br/reformatributaria </a:t>
            </a:r>
          </a:p>
          <a:p>
            <a:pPr>
              <a:defRPr sz="2800">
                <a:solidFill>
                  <a:srgbClr val="282828"/>
                </a:solidFill>
              </a:defRPr>
            </a:pPr>
            <a:r>
              <a:rPr lang="pt-BR" dirty="0"/>
              <a:t>- </a:t>
            </a:r>
            <a:r>
              <a:rPr lang="pt-BR" sz="2800" dirty="0"/>
              <a:t>dfe-portal.svrs.rs.gov.br</a:t>
            </a:r>
            <a:endParaRPr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" y="6453336"/>
            <a:ext cx="1080000" cy="34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67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4400" b="1">
                <a:solidFill>
                  <a:srgbClr val="00467F"/>
                </a:solidFill>
              </a:defRPr>
            </a:pPr>
            <a:r>
              <a:rPr dirty="0">
                <a:solidFill>
                  <a:srgbClr val="FF0000"/>
                </a:solidFill>
              </a:rPr>
              <a:t>O que é a </a:t>
            </a:r>
            <a:r>
              <a:rPr dirty="0" err="1">
                <a:solidFill>
                  <a:srgbClr val="FF0000"/>
                </a:solidFill>
              </a:rPr>
              <a:t>Reforma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Tributária</a:t>
            </a:r>
            <a:r>
              <a:rPr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690930"/>
            <a:ext cx="7406836" cy="35394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>
                <a:solidFill>
                  <a:srgbClr val="282828"/>
                </a:solidFill>
              </a:defRPr>
            </a:pPr>
            <a:r>
              <a:rPr dirty="0"/>
              <a:t>- </a:t>
            </a:r>
            <a:r>
              <a:rPr lang="pt-BR" sz="2800" dirty="0"/>
              <a:t>Reforma Tributária já aprovada e sancionada</a:t>
            </a:r>
            <a:endParaRPr lang="pt-BR" dirty="0"/>
          </a:p>
          <a:p>
            <a:pPr algn="l">
              <a:defRPr sz="2800">
                <a:solidFill>
                  <a:srgbClr val="282828"/>
                </a:solidFill>
              </a:defRPr>
            </a:pPr>
            <a:r>
              <a:rPr lang="pt-BR" dirty="0"/>
              <a:t>- </a:t>
            </a:r>
            <a:r>
              <a:rPr dirty="0" err="1"/>
              <a:t>Maior</a:t>
            </a:r>
            <a:r>
              <a:rPr dirty="0"/>
              <a:t> </a:t>
            </a:r>
            <a:r>
              <a:rPr dirty="0" err="1"/>
              <a:t>reestruturação</a:t>
            </a:r>
            <a:r>
              <a:rPr dirty="0"/>
              <a:t> fiscal das </a:t>
            </a:r>
            <a:r>
              <a:rPr dirty="0" err="1"/>
              <a:t>últimas</a:t>
            </a:r>
            <a:r>
              <a:rPr dirty="0"/>
              <a:t> </a:t>
            </a:r>
            <a:r>
              <a:rPr dirty="0" err="1"/>
              <a:t>décadas</a:t>
            </a:r>
            <a:r>
              <a:rPr dirty="0"/>
              <a:t>.</a:t>
            </a:r>
            <a:endParaRPr lang="pt-BR" dirty="0"/>
          </a:p>
          <a:p>
            <a:pPr>
              <a:defRPr sz="2800">
                <a:solidFill>
                  <a:srgbClr val="282828"/>
                </a:solidFill>
              </a:defRPr>
            </a:pPr>
            <a:r>
              <a:rPr lang="pt-BR" dirty="0"/>
              <a:t>- Visa simplificação tributária com regras claras e </a:t>
            </a:r>
          </a:p>
          <a:p>
            <a:pPr>
              <a:defRPr sz="2800">
                <a:solidFill>
                  <a:srgbClr val="282828"/>
                </a:solidFill>
              </a:defRPr>
            </a:pPr>
            <a:r>
              <a:rPr lang="pt-BR" dirty="0"/>
              <a:t>precisas de alíquotas e bases.</a:t>
            </a:r>
          </a:p>
          <a:p>
            <a:pPr>
              <a:defRPr sz="2800">
                <a:solidFill>
                  <a:srgbClr val="282828"/>
                </a:solidFill>
              </a:defRPr>
            </a:pPr>
            <a:r>
              <a:rPr dirty="0"/>
              <a:t>- </a:t>
            </a:r>
            <a:r>
              <a:rPr dirty="0" err="1"/>
              <a:t>Unifica</a:t>
            </a:r>
            <a:r>
              <a:rPr dirty="0"/>
              <a:t> </a:t>
            </a:r>
            <a:r>
              <a:rPr dirty="0" err="1"/>
              <a:t>tributos</a:t>
            </a:r>
            <a:r>
              <a:rPr dirty="0"/>
              <a:t> </a:t>
            </a:r>
            <a:r>
              <a:rPr dirty="0" err="1"/>
              <a:t>federais</a:t>
            </a:r>
            <a:r>
              <a:rPr dirty="0"/>
              <a:t>, </a:t>
            </a:r>
            <a:r>
              <a:rPr dirty="0" err="1"/>
              <a:t>estaduais</a:t>
            </a:r>
            <a:r>
              <a:rPr dirty="0"/>
              <a:t> e </a:t>
            </a:r>
            <a:r>
              <a:rPr dirty="0" err="1"/>
              <a:t>municipais</a:t>
            </a:r>
            <a:r>
              <a:rPr lang="pt-BR" dirty="0"/>
              <a:t> </a:t>
            </a:r>
          </a:p>
          <a:p>
            <a:pPr>
              <a:defRPr sz="2800">
                <a:solidFill>
                  <a:srgbClr val="282828"/>
                </a:solidFill>
              </a:defRPr>
            </a:pPr>
            <a:r>
              <a:rPr dirty="0" err="1"/>
              <a:t>nos</a:t>
            </a:r>
            <a:r>
              <a:rPr dirty="0"/>
              <a:t> </a:t>
            </a:r>
            <a:r>
              <a:rPr dirty="0" err="1"/>
              <a:t>novos</a:t>
            </a:r>
            <a:r>
              <a:rPr dirty="0"/>
              <a:t> CBS</a:t>
            </a:r>
            <a:r>
              <a:rPr lang="pt-BR" dirty="0"/>
              <a:t>,</a:t>
            </a:r>
            <a:r>
              <a:rPr dirty="0"/>
              <a:t> IB</a:t>
            </a:r>
            <a:r>
              <a:rPr lang="pt-BR" dirty="0"/>
              <a:t>S e IS</a:t>
            </a:r>
          </a:p>
          <a:p>
            <a:pPr>
              <a:defRPr sz="2800">
                <a:solidFill>
                  <a:srgbClr val="282828"/>
                </a:solidFill>
              </a:defRPr>
            </a:pPr>
            <a:r>
              <a:rPr lang="pt-BR" dirty="0"/>
              <a:t>- Sistema neutro nas decisões estratégicas.</a:t>
            </a:r>
            <a:endParaRPr dirty="0"/>
          </a:p>
          <a:p>
            <a:pPr algn="l">
              <a:defRPr sz="2800">
                <a:solidFill>
                  <a:srgbClr val="282828"/>
                </a:solidFill>
              </a:defRPr>
            </a:pPr>
            <a:r>
              <a:rPr lang="pt-BR" dirty="0"/>
              <a:t>- T</a:t>
            </a:r>
            <a:r>
              <a:rPr dirty="0" err="1"/>
              <a:t>ransição</a:t>
            </a:r>
            <a:r>
              <a:rPr lang="pt-BR" dirty="0"/>
              <a:t> </a:t>
            </a:r>
            <a:r>
              <a:rPr dirty="0"/>
              <a:t>gradual entre 2026 e 203</a:t>
            </a:r>
            <a:r>
              <a:rPr lang="pt-BR" dirty="0"/>
              <a:t>3</a:t>
            </a:r>
            <a:r>
              <a:rPr dirty="0"/>
              <a:t>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" y="6453336"/>
            <a:ext cx="1080000" cy="34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922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2295128"/>
          </a:xfrm>
        </p:spPr>
        <p:txBody>
          <a:bodyPr>
            <a:normAutofit/>
          </a:bodyPr>
          <a:lstStyle/>
          <a:p>
            <a:pPr algn="ctr"/>
            <a:r>
              <a:rPr lang="pt-BR" sz="8000" b="1"/>
              <a:t>Fim</a:t>
            </a:r>
            <a:endParaRPr lang="pt-BR" sz="80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79512" y="4562872"/>
            <a:ext cx="8229600" cy="2295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-1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Daniel Sabino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Consultor Externo</a:t>
            </a:r>
            <a:endParaRPr kumimoji="0" lang="pt-BR" sz="3000" b="1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" y="6453336"/>
            <a:ext cx="1080000" cy="3423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4400" b="1">
                <a:solidFill>
                  <a:srgbClr val="00467F"/>
                </a:solidFill>
              </a:defRPr>
            </a:pPr>
            <a:r>
              <a:rPr dirty="0">
                <a:solidFill>
                  <a:srgbClr val="FF0000"/>
                </a:solidFill>
              </a:rPr>
              <a:t>O que é a </a:t>
            </a:r>
            <a:r>
              <a:rPr dirty="0" err="1">
                <a:solidFill>
                  <a:srgbClr val="FF0000"/>
                </a:solidFill>
              </a:rPr>
              <a:t>Reforma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Tributária</a:t>
            </a:r>
            <a:r>
              <a:rPr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" y="6453336"/>
            <a:ext cx="1080000" cy="34231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125" y="1316986"/>
            <a:ext cx="6080150" cy="531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63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4400" b="1">
                <a:solidFill>
                  <a:srgbClr val="00467F"/>
                </a:solidFill>
              </a:defRPr>
            </a:pPr>
            <a:r>
              <a:rPr dirty="0" err="1">
                <a:solidFill>
                  <a:srgbClr val="FF0000"/>
                </a:solidFill>
              </a:rPr>
              <a:t>Objetivos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Pragmáticos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" y="1371600"/>
            <a:ext cx="8143127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 algn="l">
              <a:defRPr sz="2800">
                <a:solidFill>
                  <a:srgbClr val="282828"/>
                </a:solidFill>
              </a:defRPr>
            </a:pPr>
            <a:r>
              <a:rPr dirty="0"/>
              <a:t>- </a:t>
            </a:r>
            <a:r>
              <a:rPr dirty="0" err="1"/>
              <a:t>Tributar</a:t>
            </a:r>
            <a:r>
              <a:rPr dirty="0"/>
              <a:t> o valor </a:t>
            </a:r>
            <a:r>
              <a:rPr dirty="0" err="1"/>
              <a:t>agregado</a:t>
            </a:r>
            <a:r>
              <a:rPr dirty="0"/>
              <a:t> </a:t>
            </a:r>
            <a:r>
              <a:rPr dirty="0" err="1"/>
              <a:t>em</a:t>
            </a:r>
            <a:r>
              <a:rPr dirty="0"/>
              <a:t> </a:t>
            </a:r>
            <a:r>
              <a:rPr dirty="0" err="1"/>
              <a:t>cada</a:t>
            </a:r>
            <a:r>
              <a:rPr dirty="0"/>
              <a:t> </a:t>
            </a:r>
            <a:r>
              <a:rPr dirty="0" err="1"/>
              <a:t>etapa</a:t>
            </a:r>
            <a:r>
              <a:rPr dirty="0"/>
              <a:t> da </a:t>
            </a:r>
            <a:r>
              <a:rPr dirty="0" err="1"/>
              <a:t>cadeia</a:t>
            </a:r>
            <a:r>
              <a:rPr dirty="0"/>
              <a:t>.</a:t>
            </a:r>
          </a:p>
          <a:p>
            <a:pPr algn="l">
              <a:defRPr sz="2800">
                <a:solidFill>
                  <a:srgbClr val="282828"/>
                </a:solidFill>
              </a:defRPr>
            </a:pPr>
            <a:r>
              <a:rPr dirty="0"/>
              <a:t>- </a:t>
            </a:r>
            <a:r>
              <a:rPr dirty="0" err="1"/>
              <a:t>Reduzir</a:t>
            </a:r>
            <a:r>
              <a:rPr dirty="0"/>
              <a:t> o </a:t>
            </a:r>
            <a:r>
              <a:rPr dirty="0" err="1"/>
              <a:t>número</a:t>
            </a:r>
            <a:r>
              <a:rPr dirty="0"/>
              <a:t> de </a:t>
            </a:r>
            <a:r>
              <a:rPr dirty="0" err="1"/>
              <a:t>tributos</a:t>
            </a:r>
            <a:r>
              <a:rPr dirty="0"/>
              <a:t> </a:t>
            </a:r>
            <a:endParaRPr lang="pt-BR" dirty="0"/>
          </a:p>
          <a:p>
            <a:pPr algn="l">
              <a:defRPr sz="2800">
                <a:solidFill>
                  <a:srgbClr val="282828"/>
                </a:solidFill>
              </a:defRPr>
            </a:pPr>
            <a:r>
              <a:rPr dirty="0"/>
              <a:t>(</a:t>
            </a:r>
            <a:r>
              <a:rPr dirty="0" err="1"/>
              <a:t>fim</a:t>
            </a:r>
            <a:r>
              <a:rPr dirty="0"/>
              <a:t> de PIS, COFINS, ICMS e ISS).</a:t>
            </a:r>
          </a:p>
          <a:p>
            <a:pPr algn="l">
              <a:defRPr sz="2800">
                <a:solidFill>
                  <a:srgbClr val="282828"/>
                </a:solidFill>
              </a:defRPr>
            </a:pPr>
            <a:r>
              <a:rPr dirty="0"/>
              <a:t>- IS para </a:t>
            </a:r>
            <a:r>
              <a:rPr dirty="0" err="1"/>
              <a:t>desestimular</a:t>
            </a:r>
            <a:r>
              <a:rPr dirty="0"/>
              <a:t> </a:t>
            </a:r>
            <a:r>
              <a:rPr dirty="0" err="1"/>
              <a:t>produtos</a:t>
            </a:r>
            <a:r>
              <a:rPr dirty="0"/>
              <a:t> </a:t>
            </a:r>
            <a:r>
              <a:rPr dirty="0" err="1"/>
              <a:t>nocivos</a:t>
            </a:r>
            <a:r>
              <a:rPr dirty="0"/>
              <a:t>.</a:t>
            </a:r>
          </a:p>
          <a:p>
            <a:pPr algn="l">
              <a:defRPr sz="2800">
                <a:solidFill>
                  <a:srgbClr val="282828"/>
                </a:solidFill>
              </a:defRPr>
            </a:pPr>
            <a:r>
              <a:rPr dirty="0"/>
              <a:t>- IVA </a:t>
            </a:r>
            <a:r>
              <a:rPr dirty="0" err="1"/>
              <a:t>moderno</a:t>
            </a:r>
            <a:r>
              <a:rPr dirty="0"/>
              <a:t>, '</a:t>
            </a:r>
            <a:r>
              <a:rPr dirty="0" err="1"/>
              <a:t>cobrado</a:t>
            </a:r>
            <a:r>
              <a:rPr dirty="0"/>
              <a:t> </a:t>
            </a:r>
            <a:r>
              <a:rPr dirty="0" err="1"/>
              <a:t>por</a:t>
            </a:r>
            <a:r>
              <a:rPr dirty="0"/>
              <a:t> fora' e no </a:t>
            </a:r>
            <a:r>
              <a:rPr dirty="0" err="1"/>
              <a:t>destino</a:t>
            </a:r>
            <a:r>
              <a:rPr dirty="0"/>
              <a:t>.</a:t>
            </a:r>
          </a:p>
          <a:p>
            <a:pPr algn="l">
              <a:defRPr sz="2800">
                <a:solidFill>
                  <a:srgbClr val="282828"/>
                </a:solidFill>
              </a:defRPr>
            </a:pPr>
            <a:r>
              <a:rPr dirty="0"/>
              <a:t>- </a:t>
            </a:r>
            <a:r>
              <a:rPr dirty="0" err="1"/>
              <a:t>Alíquotas</a:t>
            </a:r>
            <a:r>
              <a:rPr dirty="0"/>
              <a:t> </a:t>
            </a:r>
            <a:r>
              <a:rPr dirty="0" err="1"/>
              <a:t>padronizadas</a:t>
            </a:r>
            <a:r>
              <a:rPr dirty="0"/>
              <a:t> para CBS e IBS.</a:t>
            </a:r>
            <a:endParaRPr lang="pt-BR" dirty="0"/>
          </a:p>
          <a:p>
            <a:pPr algn="l">
              <a:defRPr sz="2800">
                <a:solidFill>
                  <a:srgbClr val="282828"/>
                </a:solidFill>
              </a:defRPr>
            </a:pPr>
            <a:r>
              <a:rPr lang="pt-BR" dirty="0"/>
              <a:t>- Compartilhamento de informação entre </a:t>
            </a:r>
          </a:p>
          <a:p>
            <a:pPr algn="l">
              <a:defRPr sz="2800">
                <a:solidFill>
                  <a:srgbClr val="282828"/>
                </a:solidFill>
              </a:defRPr>
            </a:pPr>
            <a:r>
              <a:rPr lang="pt-BR" dirty="0"/>
              <a:t>Receita Federal e órgão de fiscalização dos </a:t>
            </a:r>
          </a:p>
          <a:p>
            <a:pPr algn="l">
              <a:defRPr sz="2800">
                <a:solidFill>
                  <a:srgbClr val="282828"/>
                </a:solidFill>
              </a:defRPr>
            </a:pPr>
            <a:r>
              <a:rPr lang="pt-BR" dirty="0"/>
              <a:t>estados e municípios.</a:t>
            </a:r>
            <a:endParaRPr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" y="6453336"/>
            <a:ext cx="1080000" cy="34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43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4400" b="1">
                <a:solidFill>
                  <a:srgbClr val="00467F"/>
                </a:solidFill>
              </a:defRPr>
            </a:pPr>
            <a:r>
              <a:rPr dirty="0" err="1">
                <a:solidFill>
                  <a:srgbClr val="FF0000"/>
                </a:solidFill>
              </a:rPr>
              <a:t>Quais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Tributos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Serão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Criados</a:t>
            </a:r>
            <a:r>
              <a:rPr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878037"/>
            <a:ext cx="6650860" cy="29546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 algn="l">
              <a:defRPr sz="2800">
                <a:solidFill>
                  <a:srgbClr val="282828"/>
                </a:solidFill>
              </a:defRPr>
            </a:pPr>
            <a:r>
              <a:rPr dirty="0"/>
              <a:t>- CBS (</a:t>
            </a:r>
            <a:r>
              <a:rPr dirty="0" err="1"/>
              <a:t>Contribuição</a:t>
            </a:r>
            <a:r>
              <a:rPr dirty="0"/>
              <a:t> </a:t>
            </a:r>
            <a:r>
              <a:rPr dirty="0" err="1"/>
              <a:t>sobre</a:t>
            </a:r>
            <a:r>
              <a:rPr dirty="0"/>
              <a:t> Bens e </a:t>
            </a:r>
            <a:r>
              <a:rPr dirty="0" err="1"/>
              <a:t>Serviços</a:t>
            </a:r>
            <a:r>
              <a:rPr dirty="0"/>
              <a:t>)</a:t>
            </a:r>
          </a:p>
          <a:p>
            <a:pPr algn="l">
              <a:defRPr sz="2800">
                <a:solidFill>
                  <a:srgbClr val="282828"/>
                </a:solidFill>
              </a:defRPr>
            </a:pPr>
            <a:r>
              <a:rPr dirty="0"/>
              <a:t>- IBS (</a:t>
            </a:r>
            <a:r>
              <a:rPr dirty="0" err="1"/>
              <a:t>Imposto</a:t>
            </a:r>
            <a:r>
              <a:rPr dirty="0"/>
              <a:t> </a:t>
            </a:r>
            <a:r>
              <a:rPr dirty="0" err="1"/>
              <a:t>sobre</a:t>
            </a:r>
            <a:r>
              <a:rPr dirty="0"/>
              <a:t> Bens e </a:t>
            </a:r>
            <a:r>
              <a:rPr dirty="0" err="1"/>
              <a:t>Serviços</a:t>
            </a:r>
            <a:r>
              <a:rPr dirty="0"/>
              <a:t>)</a:t>
            </a:r>
          </a:p>
          <a:p>
            <a:pPr>
              <a:defRPr sz="2800">
                <a:solidFill>
                  <a:srgbClr val="282828"/>
                </a:solidFill>
              </a:defRPr>
            </a:pPr>
            <a:r>
              <a:rPr dirty="0"/>
              <a:t>- </a:t>
            </a:r>
            <a:r>
              <a:rPr lang="pt-BR" dirty="0"/>
              <a:t>IS (I</a:t>
            </a:r>
            <a:r>
              <a:rPr dirty="0" err="1"/>
              <a:t>mposto</a:t>
            </a:r>
            <a:r>
              <a:rPr dirty="0"/>
              <a:t> </a:t>
            </a:r>
            <a:r>
              <a:rPr dirty="0" err="1"/>
              <a:t>Seletivo</a:t>
            </a:r>
            <a:r>
              <a:rPr dirty="0"/>
              <a:t>)</a:t>
            </a:r>
          </a:p>
          <a:p>
            <a:pPr algn="l">
              <a:defRPr sz="2800">
                <a:solidFill>
                  <a:srgbClr val="282828"/>
                </a:solidFill>
              </a:defRPr>
            </a:pPr>
            <a:endParaRPr dirty="0"/>
          </a:p>
          <a:p>
            <a:pPr algn="l">
              <a:defRPr sz="2800">
                <a:solidFill>
                  <a:srgbClr val="282828"/>
                </a:solidFill>
              </a:defRPr>
            </a:pPr>
            <a:r>
              <a:rPr dirty="0"/>
              <a:t>CBS e IS: </a:t>
            </a:r>
            <a:r>
              <a:rPr lang="pt-BR" dirty="0" err="1"/>
              <a:t>V</a:t>
            </a:r>
            <a:r>
              <a:rPr dirty="0" err="1"/>
              <a:t>igência</a:t>
            </a:r>
            <a:r>
              <a:rPr dirty="0"/>
              <a:t> plena </a:t>
            </a:r>
            <a:r>
              <a:rPr dirty="0" err="1"/>
              <a:t>em</a:t>
            </a:r>
            <a:r>
              <a:rPr dirty="0"/>
              <a:t> 2027.</a:t>
            </a:r>
          </a:p>
          <a:p>
            <a:pPr algn="l">
              <a:defRPr sz="2800">
                <a:solidFill>
                  <a:srgbClr val="282828"/>
                </a:solidFill>
              </a:defRPr>
            </a:pPr>
            <a:r>
              <a:rPr dirty="0"/>
              <a:t>IBS: </a:t>
            </a:r>
            <a:r>
              <a:rPr lang="pt-BR" dirty="0" err="1"/>
              <a:t>P</a:t>
            </a:r>
            <a:r>
              <a:rPr dirty="0" err="1"/>
              <a:t>rocesso</a:t>
            </a:r>
            <a:r>
              <a:rPr dirty="0"/>
              <a:t> de </a:t>
            </a:r>
            <a:r>
              <a:rPr dirty="0" err="1"/>
              <a:t>transição</a:t>
            </a:r>
            <a:r>
              <a:rPr dirty="0"/>
              <a:t> </a:t>
            </a:r>
            <a:r>
              <a:rPr dirty="0" err="1"/>
              <a:t>até</a:t>
            </a:r>
            <a:r>
              <a:rPr dirty="0"/>
              <a:t> 203</a:t>
            </a:r>
            <a:r>
              <a:rPr lang="pt-BR" dirty="0"/>
              <a:t>3</a:t>
            </a:r>
            <a:r>
              <a:rPr dirty="0"/>
              <a:t>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" y="6453336"/>
            <a:ext cx="1080000" cy="34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27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4400" b="1">
                <a:solidFill>
                  <a:srgbClr val="00467F"/>
                </a:solidFill>
              </a:defRPr>
            </a:pPr>
            <a:r>
              <a:rPr dirty="0" err="1">
                <a:solidFill>
                  <a:srgbClr val="FF0000"/>
                </a:solidFill>
              </a:rPr>
              <a:t>Cronograma</a:t>
            </a:r>
            <a:r>
              <a:rPr dirty="0">
                <a:solidFill>
                  <a:srgbClr val="FF0000"/>
                </a:solidFill>
              </a:rPr>
              <a:t> da </a:t>
            </a:r>
            <a:r>
              <a:rPr dirty="0" err="1">
                <a:solidFill>
                  <a:srgbClr val="FF0000"/>
                </a:solidFill>
              </a:rPr>
              <a:t>Reforma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1" y="1371600"/>
            <a:ext cx="774834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pt-BR" sz="2000" b="1" dirty="0"/>
              <a:t>Outubro de 2025 – Homologação e Produção </a:t>
            </a:r>
            <a:r>
              <a:rPr lang="pt-BR" sz="2000" dirty="0"/>
              <a:t>(Regime Normal)</a:t>
            </a:r>
            <a:r>
              <a:rPr lang="pt-BR" sz="2000" b="1" dirty="0"/>
              <a:t>: </a:t>
            </a:r>
          </a:p>
          <a:p>
            <a:pPr fontAlgn="base"/>
            <a:r>
              <a:rPr lang="pt-BR" sz="2000" dirty="0"/>
              <a:t>O preenchimento dos campos de IBS/CBS permanece </a:t>
            </a:r>
            <a:r>
              <a:rPr lang="pt-BR" sz="2000" b="1" dirty="0"/>
              <a:t>facultativo</a:t>
            </a:r>
            <a:r>
              <a:rPr lang="pt-BR" sz="2000" dirty="0"/>
              <a:t> em ambos os ambientes. </a:t>
            </a:r>
          </a:p>
          <a:p>
            <a:pPr fontAlgn="base"/>
            <a:r>
              <a:rPr lang="pt-BR" sz="2000" dirty="0"/>
              <a:t>Caso os campos sejam informados, as </a:t>
            </a:r>
            <a:r>
              <a:rPr lang="pt-BR" sz="2000" b="1" dirty="0"/>
              <a:t>regras de validação serão aplicadas</a:t>
            </a:r>
            <a:r>
              <a:rPr lang="pt-BR" sz="2000" dirty="0"/>
              <a:t>, porém </a:t>
            </a:r>
            <a:r>
              <a:rPr lang="pt-BR" sz="2000" b="1" dirty="0"/>
              <a:t>sem valor jurídico</a:t>
            </a:r>
            <a:r>
              <a:rPr lang="pt-BR" sz="2000" dirty="0"/>
              <a:t> para os novos tributos.</a:t>
            </a:r>
          </a:p>
          <a:p>
            <a:pPr fontAlgn="base"/>
            <a:endParaRPr lang="pt-BR" sz="2000" dirty="0"/>
          </a:p>
          <a:p>
            <a:pPr fontAlgn="base"/>
            <a:r>
              <a:rPr lang="pt-BR" sz="2000" b="1" dirty="0"/>
              <a:t>Janeiro de 2026 – Produção </a:t>
            </a:r>
            <a:r>
              <a:rPr lang="pt-BR" sz="2000" dirty="0"/>
              <a:t>(Regime Normal)</a:t>
            </a:r>
            <a:r>
              <a:rPr lang="pt-BR" sz="2000" b="1" dirty="0"/>
              <a:t>: </a:t>
            </a:r>
            <a:r>
              <a:rPr lang="pt-BR" sz="2000" dirty="0"/>
              <a:t>As NF-e e NFC-e que incluírem IBS/CBS passam a ter </a:t>
            </a:r>
            <a:r>
              <a:rPr lang="pt-BR" sz="2000" b="1" dirty="0"/>
              <a:t>valor jurídico</a:t>
            </a:r>
            <a:r>
              <a:rPr lang="pt-BR" sz="2000" dirty="0"/>
              <a:t>, conforme a </a:t>
            </a:r>
            <a:r>
              <a:rPr lang="pt-BR" sz="2000" b="1" dirty="0"/>
              <a:t>Lei Complementar nº 214/2025</a:t>
            </a:r>
            <a:r>
              <a:rPr lang="pt-BR" sz="2000" dirty="0"/>
              <a:t>. O preenchimento torna-se </a:t>
            </a:r>
            <a:r>
              <a:rPr lang="pt-BR" sz="2000" b="1" dirty="0"/>
              <a:t>obrigatório</a:t>
            </a:r>
            <a:r>
              <a:rPr lang="pt-BR" sz="2000" dirty="0"/>
              <a:t>, e todas as regras de validação serão exigidas integralmente.</a:t>
            </a:r>
          </a:p>
          <a:p>
            <a:pPr fontAlgn="base"/>
            <a:endParaRPr lang="pt-BR" sz="2000" b="1" dirty="0"/>
          </a:p>
          <a:p>
            <a:pPr fontAlgn="base"/>
            <a:r>
              <a:rPr lang="pt-BR" sz="2000" b="1" dirty="0"/>
              <a:t>Contribuintes do Simples Nacional, MEI e Regime Monofásico: </a:t>
            </a:r>
            <a:r>
              <a:rPr lang="pt-BR" sz="2000" dirty="0"/>
              <a:t>Para esses regimes, a obrigatoriedade do IBS/CBS/IS está prevista apenas a partir de </a:t>
            </a:r>
            <a:r>
              <a:rPr lang="pt-BR" sz="2000" b="1" dirty="0"/>
              <a:t>2027</a:t>
            </a:r>
            <a:r>
              <a:rPr lang="pt-BR" sz="2000" dirty="0"/>
              <a:t>, conforme estabelecido no </a:t>
            </a:r>
            <a:r>
              <a:rPr lang="pt-BR" sz="2000" b="1" dirty="0"/>
              <a:t>artigo 348 da LC 214/2025</a:t>
            </a:r>
            <a:r>
              <a:rPr lang="pt-BR" sz="2000" dirty="0"/>
              <a:t>.</a:t>
            </a:r>
            <a:endParaRPr sz="2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" y="6453336"/>
            <a:ext cx="1080000" cy="34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07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4400" b="1">
                <a:solidFill>
                  <a:srgbClr val="00467F"/>
                </a:solidFill>
              </a:defRPr>
            </a:pPr>
            <a:r>
              <a:rPr dirty="0" err="1">
                <a:solidFill>
                  <a:srgbClr val="FF0000"/>
                </a:solidFill>
              </a:rPr>
              <a:t>Cronograma</a:t>
            </a:r>
            <a:r>
              <a:rPr dirty="0">
                <a:solidFill>
                  <a:srgbClr val="FF0000"/>
                </a:solidFill>
              </a:rPr>
              <a:t> da </a:t>
            </a:r>
            <a:r>
              <a:rPr dirty="0" err="1">
                <a:solidFill>
                  <a:srgbClr val="FF0000"/>
                </a:solidFill>
              </a:rPr>
              <a:t>Reforma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" y="1371600"/>
            <a:ext cx="8593635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 algn="l">
              <a:defRPr sz="2800">
                <a:solidFill>
                  <a:srgbClr val="282828"/>
                </a:solidFill>
              </a:defRPr>
            </a:pPr>
            <a:r>
              <a:rPr dirty="0"/>
              <a:t>- 2025: </a:t>
            </a:r>
            <a:r>
              <a:rPr dirty="0" err="1"/>
              <a:t>Definição</a:t>
            </a:r>
            <a:r>
              <a:rPr dirty="0"/>
              <a:t> d</a:t>
            </a:r>
            <a:r>
              <a:rPr lang="pt-BR" dirty="0"/>
              <a:t>as</a:t>
            </a:r>
            <a:r>
              <a:rPr dirty="0"/>
              <a:t> </a:t>
            </a:r>
            <a:r>
              <a:rPr dirty="0" err="1"/>
              <a:t>regulamentações</a:t>
            </a:r>
            <a:r>
              <a:rPr dirty="0"/>
              <a:t>.</a:t>
            </a:r>
          </a:p>
          <a:p>
            <a:pPr>
              <a:defRPr sz="2800">
                <a:solidFill>
                  <a:srgbClr val="282828"/>
                </a:solidFill>
              </a:defRPr>
            </a:pPr>
            <a:r>
              <a:rPr dirty="0"/>
              <a:t>- 2026: </a:t>
            </a:r>
            <a:r>
              <a:rPr lang="pt-BR" sz="2800" dirty="0"/>
              <a:t>Início da transição com alíquotas reduzidas de </a:t>
            </a:r>
          </a:p>
          <a:p>
            <a:pPr>
              <a:defRPr sz="2800">
                <a:solidFill>
                  <a:srgbClr val="282828"/>
                </a:solidFill>
              </a:defRPr>
            </a:pPr>
            <a:r>
              <a:rPr lang="pt-BR" sz="2800" dirty="0"/>
              <a:t>0,9% para a CBS e 0,1% para o IBS (teste do sistema). </a:t>
            </a:r>
          </a:p>
          <a:p>
            <a:pPr>
              <a:defRPr sz="2800">
                <a:solidFill>
                  <a:srgbClr val="282828"/>
                </a:solidFill>
              </a:defRPr>
            </a:pPr>
            <a:r>
              <a:rPr dirty="0"/>
              <a:t>- 2027: </a:t>
            </a:r>
            <a:r>
              <a:rPr lang="pt-BR" sz="2800" dirty="0"/>
              <a:t>A CBS entra em vigor e substitui PIS e </a:t>
            </a:r>
            <a:r>
              <a:rPr lang="pt-BR" sz="2800" dirty="0" err="1"/>
              <a:t>Cofins</a:t>
            </a:r>
            <a:r>
              <a:rPr lang="pt-BR" sz="2800" dirty="0"/>
              <a:t>. </a:t>
            </a:r>
          </a:p>
          <a:p>
            <a:pPr>
              <a:defRPr sz="2800">
                <a:solidFill>
                  <a:srgbClr val="282828"/>
                </a:solidFill>
              </a:defRPr>
            </a:pPr>
            <a:r>
              <a:rPr lang="pt-BR" sz="2800" dirty="0"/>
              <a:t>O IBS começa sua transição</a:t>
            </a:r>
            <a:r>
              <a:rPr dirty="0"/>
              <a:t>.</a:t>
            </a:r>
            <a:endParaRPr lang="pt-BR" dirty="0"/>
          </a:p>
          <a:p>
            <a:pPr>
              <a:defRPr sz="2800">
                <a:solidFill>
                  <a:srgbClr val="282828"/>
                </a:solidFill>
              </a:defRPr>
            </a:pPr>
            <a:r>
              <a:rPr lang="pt-BR" dirty="0"/>
              <a:t>- 2029: </a:t>
            </a:r>
            <a:r>
              <a:rPr lang="pt-BR" sz="2800" dirty="0"/>
              <a:t>Início da substituição progressiva do ICMS e </a:t>
            </a:r>
          </a:p>
          <a:p>
            <a:pPr>
              <a:defRPr sz="2800">
                <a:solidFill>
                  <a:srgbClr val="282828"/>
                </a:solidFill>
              </a:defRPr>
            </a:pPr>
            <a:r>
              <a:rPr lang="pt-BR" sz="2800" dirty="0"/>
              <a:t>ISS pelo IBS, reduzindo suas alíquotas em 10% ao ano.</a:t>
            </a:r>
          </a:p>
          <a:p>
            <a:pPr>
              <a:defRPr sz="2800">
                <a:solidFill>
                  <a:srgbClr val="282828"/>
                </a:solidFill>
              </a:defRPr>
            </a:pPr>
            <a:r>
              <a:rPr lang="pt-BR" sz="2800" dirty="0"/>
              <a:t>- 2033: Fim da transição e implementação completa </a:t>
            </a:r>
          </a:p>
          <a:p>
            <a:pPr>
              <a:defRPr sz="2800">
                <a:solidFill>
                  <a:srgbClr val="282828"/>
                </a:solidFill>
              </a:defRPr>
            </a:pPr>
            <a:r>
              <a:rPr lang="pt-BR" sz="2800" dirty="0"/>
              <a:t>do novo modelo tributário.</a:t>
            </a:r>
            <a:endParaRPr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" y="6453336"/>
            <a:ext cx="1080000" cy="34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63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4400" b="1">
                <a:solidFill>
                  <a:srgbClr val="00467F"/>
                </a:solidFill>
              </a:defRPr>
            </a:pPr>
            <a:r>
              <a:rPr lang="pt-BR" b="1" dirty="0"/>
              <a:t>Período de Transição</a:t>
            </a:r>
            <a:endParaRPr dirty="0"/>
          </a:p>
        </p:txBody>
      </p:sp>
      <p:pic>
        <p:nvPicPr>
          <p:cNvPr id="4" name="Imagem 3" descr="Tabela&#10;&#10;O conteúdo gerado por IA pode estar incorreto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46" y="1268760"/>
            <a:ext cx="6963508" cy="534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" y="6453336"/>
            <a:ext cx="1080000" cy="34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773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Essenc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1695</TotalTime>
  <Words>800</Words>
  <Application>Microsoft Office PowerPoint</Application>
  <PresentationFormat>Apresentação na tela (4:3)</PresentationFormat>
  <Paragraphs>149</Paragraphs>
  <Slides>30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Cambria</vt:lpstr>
      <vt:lpstr>Courier New</vt:lpstr>
      <vt:lpstr>Adjacência</vt:lpstr>
      <vt:lpstr>Treinamento  Reforma Tributária Sistema Comercial</vt:lpstr>
      <vt:lpstr>Reforma Tributária e os  Impactos no Sistema</vt:lpstr>
      <vt:lpstr>O que é a Reforma Tributária?</vt:lpstr>
      <vt:lpstr>O que é a Reforma Tributária?</vt:lpstr>
      <vt:lpstr>Objetivos Pragmáticos</vt:lpstr>
      <vt:lpstr>Quais Tributos Serão Criados?</vt:lpstr>
      <vt:lpstr>Cronograma da Reforma</vt:lpstr>
      <vt:lpstr>Cronograma da Reforma</vt:lpstr>
      <vt:lpstr>Período de Transição</vt:lpstr>
      <vt:lpstr>Apresentação do PowerPoint</vt:lpstr>
      <vt:lpstr>Base de Cálculo</vt:lpstr>
      <vt:lpstr>Base de Cálculo</vt:lpstr>
      <vt:lpstr>Alíquotas</vt:lpstr>
      <vt:lpstr>Alíquotas</vt:lpstr>
      <vt:lpstr>Cronograma de Implantação - NFe </vt:lpstr>
      <vt:lpstr>Cronograma de Implantação - NFe </vt:lpstr>
      <vt:lpstr>Sistema Comercial Tek-System</vt:lpstr>
      <vt:lpstr>Configuração no sistema</vt:lpstr>
      <vt:lpstr>Configuração no sistema</vt:lpstr>
      <vt:lpstr>Apresentação do PowerPoint</vt:lpstr>
      <vt:lpstr>Configuração no sistema</vt:lpstr>
      <vt:lpstr>Configuração no sistema</vt:lpstr>
      <vt:lpstr>Configuração no sistema</vt:lpstr>
      <vt:lpstr>Configuração no sistema</vt:lpstr>
      <vt:lpstr>Configuração no sistema</vt:lpstr>
      <vt:lpstr>Configuração no sistema</vt:lpstr>
      <vt:lpstr>Configuração no sistema</vt:lpstr>
      <vt:lpstr>Conclusão e Ações Imediatas</vt:lpstr>
      <vt:lpstr>Referências e Materiais de Apoio</vt:lpstr>
      <vt:lpstr>Fim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Daniel Sabino</cp:lastModifiedBy>
  <cp:revision>102</cp:revision>
  <dcterms:created xsi:type="dcterms:W3CDTF">2017-09-18T20:06:40Z</dcterms:created>
  <dcterms:modified xsi:type="dcterms:W3CDTF">2025-11-28T14:14:50Z</dcterms:modified>
</cp:coreProperties>
</file>